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0" r:id="rId5"/>
    <p:sldId id="307" r:id="rId6"/>
    <p:sldId id="308" r:id="rId7"/>
    <p:sldId id="268" r:id="rId8"/>
    <p:sldId id="269" r:id="rId9"/>
    <p:sldId id="271" r:id="rId10"/>
    <p:sldId id="274" r:id="rId11"/>
    <p:sldId id="281" r:id="rId12"/>
    <p:sldId id="279" r:id="rId13"/>
    <p:sldId id="285" r:id="rId14"/>
    <p:sldId id="283" r:id="rId15"/>
    <p:sldId id="284" r:id="rId16"/>
    <p:sldId id="260" r:id="rId17"/>
    <p:sldId id="262" r:id="rId18"/>
    <p:sldId id="286" r:id="rId19"/>
    <p:sldId id="287" r:id="rId20"/>
    <p:sldId id="288" r:id="rId21"/>
    <p:sldId id="292" r:id="rId22"/>
    <p:sldId id="310" r:id="rId23"/>
    <p:sldId id="306" r:id="rId24"/>
    <p:sldId id="295" r:id="rId25"/>
    <p:sldId id="294" r:id="rId26"/>
    <p:sldId id="290" r:id="rId27"/>
    <p:sldId id="299" r:id="rId28"/>
    <p:sldId id="289" r:id="rId29"/>
    <p:sldId id="296" r:id="rId30"/>
    <p:sldId id="297" r:id="rId31"/>
    <p:sldId id="298" r:id="rId32"/>
    <p:sldId id="300" r:id="rId33"/>
    <p:sldId id="301" r:id="rId34"/>
    <p:sldId id="302" r:id="rId35"/>
    <p:sldId id="27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1C7BD0-48C3-AD44-8C9E-AB38DC5E6796}">
          <p14:sldIdLst>
            <p14:sldId id="256"/>
            <p14:sldId id="257"/>
            <p14:sldId id="258"/>
          </p14:sldIdLst>
        </p14:section>
        <p14:section name="reproduce dictionary efficiency issue" id="{7936541E-191B-E74F-8531-6665E872B74F}">
          <p14:sldIdLst>
            <p14:sldId id="280"/>
            <p14:sldId id="307"/>
            <p14:sldId id="308"/>
            <p14:sldId id="268"/>
            <p14:sldId id="269"/>
            <p14:sldId id="271"/>
            <p14:sldId id="274"/>
            <p14:sldId id="281"/>
          </p14:sldIdLst>
        </p14:section>
        <p14:section name="dictionary stats" id="{1135FE23-4633-B547-98D1-B678B8DCF5DA}">
          <p14:sldIdLst>
            <p14:sldId id="279"/>
            <p14:sldId id="285"/>
            <p14:sldId id="283"/>
            <p14:sldId id="284"/>
            <p14:sldId id="260"/>
          </p14:sldIdLst>
        </p14:section>
        <p14:section name="clustered hashing" id="{A6F633D6-385F-8144-AC45-D0527E014675}">
          <p14:sldIdLst>
            <p14:sldId id="262"/>
            <p14:sldId id="286"/>
            <p14:sldId id="287"/>
            <p14:sldId id="288"/>
            <p14:sldId id="292"/>
            <p14:sldId id="310"/>
            <p14:sldId id="306"/>
          </p14:sldIdLst>
        </p14:section>
        <p14:section name="comparison" id="{241EEFAB-C848-5643-BDC9-9DDAFD8EEFC3}">
          <p14:sldIdLst>
            <p14:sldId id="295"/>
            <p14:sldId id="294"/>
            <p14:sldId id="290"/>
            <p14:sldId id="299"/>
            <p14:sldId id="289"/>
            <p14:sldId id="296"/>
            <p14:sldId id="297"/>
            <p14:sldId id="298"/>
            <p14:sldId id="300"/>
            <p14:sldId id="301"/>
            <p14:sldId id="302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Lu" initials="JL" lastIdx="1" clrIdx="0">
    <p:extLst>
      <p:ext uri="{19B8F6BF-5375-455C-9EA6-DF929625EA0E}">
        <p15:presenceInfo xmlns:p15="http://schemas.microsoft.com/office/powerpoint/2012/main" userId="S::jason.lu@gigamon.com::202b3173-413a-4389-9fc0-4c0ceb96b8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725"/>
  </p:normalViewPr>
  <p:slideViewPr>
    <p:cSldViewPr snapToGrid="0" snapToObjects="1">
      <p:cViewPr varScale="1">
        <p:scale>
          <a:sx n="149" d="100"/>
          <a:sy n="149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305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A9792-6E4C-CB41-8174-0DFED6DF01F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ABCA1-5B9F-1741-94B0-87037628F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1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	Function</a:t>
            </a:r>
          </a:p>
          <a:p>
            <a:r>
              <a:rPr lang="en-US" dirty="0">
                <a:effectLst/>
              </a:rPr>
              <a:t>#1	NAT NIC for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#2	The port to be used to capture network traffic</a:t>
            </a:r>
          </a:p>
          <a:p>
            <a:r>
              <a:rPr lang="en-US" dirty="0">
                <a:effectLst/>
              </a:rPr>
              <a:t>#3	Client port, t-rex sends requests from this NIC</a:t>
            </a:r>
          </a:p>
          <a:p>
            <a:r>
              <a:rPr lang="en-US" dirty="0">
                <a:effectLst/>
              </a:rPr>
              <a:t>#4	Server Port, t-rex receives requests and sends responses on this 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Zeek framework uses close to 1000 dictionaries.</a:t>
            </a:r>
          </a:p>
          <a:p>
            <a:endParaRPr lang="en-US" dirty="0"/>
          </a:p>
          <a:p>
            <a:r>
              <a:rPr lang="en-US" dirty="0"/>
              <a:t>Zeek scripts are the majority users of dictionaries.</a:t>
            </a:r>
          </a:p>
          <a:p>
            <a:endParaRPr lang="en-US" dirty="0"/>
          </a:p>
          <a:p>
            <a:r>
              <a:rPr lang="en-US" dirty="0" err="1"/>
              <a:t>Field_name_map</a:t>
            </a:r>
            <a:r>
              <a:rPr lang="en-US" dirty="0"/>
              <a:t>: table[string] of string</a:t>
            </a:r>
          </a:p>
          <a:p>
            <a:r>
              <a:rPr lang="en-US" dirty="0"/>
              <a:t>Include: set[string]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9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Index</a:t>
            </a:r>
            <a:r>
              <a:rPr lang="en-US" dirty="0"/>
              <a:t> is not necessarily bucket anymore, so maintain separate </a:t>
            </a:r>
            <a:r>
              <a:rPr lang="en-US" b="1" dirty="0"/>
              <a:t>bucket</a:t>
            </a:r>
            <a:r>
              <a:rPr lang="en-US" dirty="0"/>
              <a:t> information</a:t>
            </a:r>
          </a:p>
          <a:p>
            <a:r>
              <a:rPr lang="en-US" b="1" dirty="0"/>
              <a:t>Distance</a:t>
            </a:r>
            <a:r>
              <a:rPr lang="en-US" dirty="0"/>
              <a:t> is the offset from its current index to its bucket index</a:t>
            </a:r>
          </a:p>
          <a:p>
            <a:pPr lvl="1"/>
            <a:r>
              <a:rPr lang="en-US" dirty="0"/>
              <a:t>Distance = Index - Bucket</a:t>
            </a:r>
          </a:p>
          <a:p>
            <a:pPr lvl="1"/>
            <a:r>
              <a:rPr lang="en-US" dirty="0"/>
              <a:t>Index = Bucket + Distance</a:t>
            </a:r>
          </a:p>
          <a:p>
            <a:r>
              <a:rPr lang="en-US" dirty="0"/>
              <a:t>Bucket can be derived from Distance, so only Distance is maintained</a:t>
            </a:r>
          </a:p>
          <a:p>
            <a:r>
              <a:rPr lang="en-US" dirty="0"/>
              <a:t>Overflow area (of </a:t>
            </a:r>
            <a:r>
              <a:rPr lang="en-US" dirty="0" err="1"/>
              <a:t>lgN</a:t>
            </a:r>
            <a:r>
              <a:rPr lang="en-US" dirty="0"/>
              <a:t>) at the end of table to hold the last a few clusters.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3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sonlue.github.io/algo/2019/09/10/clustered-hashing-modify-on-iteration.html" TargetMode="External"/><Relationship Id="rId2" Type="http://schemas.openxmlformats.org/officeDocument/2006/relationships/hyperlink" Target="https://jasonlue.github.io/algo/2019/09/03/clustered-hashing-incremental-resiz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asonlue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878C-7AA2-2046-BEBA-85D565E62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Zeek dictionary performance improvement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02065-5442-A842-84FE-7DDF2A7AA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Zeek week 2019</a:t>
            </a:r>
          </a:p>
          <a:p>
            <a:r>
              <a:rPr lang="en-US" dirty="0"/>
              <a:t>Jason </a:t>
            </a:r>
            <a:r>
              <a:rPr lang="en-US" dirty="0" err="1"/>
              <a:t>lu</a:t>
            </a:r>
            <a:r>
              <a:rPr lang="en-US" dirty="0"/>
              <a:t> – Senior staff software engineer</a:t>
            </a:r>
          </a:p>
          <a:p>
            <a:r>
              <a:rPr lang="en-US" dirty="0" err="1"/>
              <a:t>Icebrg</a:t>
            </a:r>
            <a:r>
              <a:rPr lang="en-US" dirty="0"/>
              <a:t>/Gigamon insight</a:t>
            </a:r>
          </a:p>
        </p:txBody>
      </p:sp>
    </p:spTree>
    <p:extLst>
      <p:ext uri="{BB962C8B-B14F-4D97-AF65-F5344CB8AC3E}">
        <p14:creationId xmlns:p14="http://schemas.microsoft.com/office/powerpoint/2010/main" val="134607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4E8F-57AD-6747-B078-507EEFE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7930"/>
            <a:ext cx="9905998" cy="942347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asynchronicity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7E2E-1391-4247-9019-2DFD1432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19468"/>
            <a:ext cx="9905999" cy="1583976"/>
          </a:xfrm>
        </p:spPr>
        <p:txBody>
          <a:bodyPr/>
          <a:lstStyle/>
          <a:p>
            <a:r>
              <a:rPr lang="en-US" dirty="0"/>
              <a:t>Feed the application with random packets asynchronously not debug friendly</a:t>
            </a:r>
          </a:p>
          <a:p>
            <a:pPr lvl="1"/>
            <a:r>
              <a:rPr lang="en-US" dirty="0"/>
              <a:t>Record output from T-Rex output by </a:t>
            </a:r>
            <a:r>
              <a:rPr lang="en-US" dirty="0" err="1"/>
              <a:t>tcpdump</a:t>
            </a:r>
            <a:endParaRPr lang="en-US" dirty="0"/>
          </a:p>
          <a:p>
            <a:pPr lvl="1"/>
            <a:r>
              <a:rPr lang="en-US" dirty="0"/>
              <a:t>Feed recorded, intensified packet captures directly to the app</a:t>
            </a:r>
          </a:p>
          <a:p>
            <a:endParaRPr lang="en-US" dirty="0"/>
          </a:p>
        </p:txBody>
      </p:sp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E15145F-46B8-FE48-A24B-62056D55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6" y="2784352"/>
            <a:ext cx="11047411" cy="34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411D-5F9D-0E42-B286-670E396D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348174"/>
            <a:ext cx="11483789" cy="876327"/>
          </a:xfrm>
        </p:spPr>
        <p:txBody>
          <a:bodyPr>
            <a:normAutofit/>
          </a:bodyPr>
          <a:lstStyle/>
          <a:p>
            <a:r>
              <a:rPr lang="en-US" dirty="0"/>
              <a:t>Reproduce </a:t>
            </a:r>
            <a:r>
              <a:rPr lang="en-US" dirty="0" err="1"/>
              <a:t>zeek</a:t>
            </a:r>
            <a:r>
              <a:rPr lang="en-US" dirty="0"/>
              <a:t> dictionary MEMORY efficiency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B956-FAA0-954D-896B-FDE6308BF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272908"/>
            <a:ext cx="9905999" cy="24005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smbtorture.cap</a:t>
            </a:r>
            <a:r>
              <a:rPr lang="en-US" dirty="0"/>
              <a:t> from </a:t>
            </a:r>
            <a:r>
              <a:rPr lang="en-US" dirty="0" err="1"/>
              <a:t>wireshark</a:t>
            </a:r>
            <a:r>
              <a:rPr lang="en-US" dirty="0"/>
              <a:t> as the seed packet</a:t>
            </a:r>
          </a:p>
          <a:p>
            <a:r>
              <a:rPr lang="en-US" dirty="0"/>
              <a:t>Generate intensified packet captures with 10K, 100K and 1M packets.</a:t>
            </a:r>
          </a:p>
          <a:p>
            <a:r>
              <a:rPr lang="en-US" dirty="0"/>
              <a:t>Generate through split-</a:t>
            </a:r>
            <a:r>
              <a:rPr lang="en-US" dirty="0" err="1"/>
              <a:t>trex</a:t>
            </a:r>
            <a:r>
              <a:rPr lang="en-US" dirty="0"/>
              <a:t>-</a:t>
            </a:r>
            <a:r>
              <a:rPr lang="en-US" dirty="0" err="1"/>
              <a:t>tcpdump</a:t>
            </a:r>
            <a:r>
              <a:rPr lang="en-US" dirty="0"/>
              <a:t> procedure</a:t>
            </a:r>
          </a:p>
          <a:p>
            <a:r>
              <a:rPr lang="en-US" dirty="0"/>
              <a:t>Feed 10K.pcap, 100K.pcap and 1M.pcap directly to Zeek</a:t>
            </a:r>
          </a:p>
          <a:p>
            <a:r>
              <a:rPr lang="en-US" dirty="0"/>
              <a:t>Reproduce Zeek memory performance issue in minutes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7111F-133F-9F42-9501-7FEDA334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1" y="4020344"/>
            <a:ext cx="9068488" cy="28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55E2-B6B5-164E-82FD-A6F0A4B7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Zeek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92A28-D502-6149-A11E-D8217FF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~1000 dictionaries are used by </a:t>
            </a:r>
            <a:r>
              <a:rPr lang="en-US" dirty="0" err="1"/>
              <a:t>zeek</a:t>
            </a:r>
            <a:r>
              <a:rPr lang="en-US" dirty="0"/>
              <a:t> core</a:t>
            </a:r>
          </a:p>
          <a:p>
            <a:pPr lvl="1"/>
            <a:r>
              <a:rPr lang="en-US" dirty="0"/>
              <a:t>event engine</a:t>
            </a:r>
          </a:p>
          <a:p>
            <a:pPr lvl="1"/>
            <a:r>
              <a:rPr lang="en-US" dirty="0"/>
              <a:t>script engine</a:t>
            </a:r>
          </a:p>
          <a:p>
            <a:r>
              <a:rPr lang="en-US" dirty="0"/>
              <a:t>The rest are used by Zeek scripts </a:t>
            </a:r>
          </a:p>
          <a:p>
            <a:pPr lvl="1"/>
            <a:r>
              <a:rPr lang="en-US" dirty="0"/>
              <a:t>Table is dictionary internally</a:t>
            </a:r>
          </a:p>
          <a:p>
            <a:pPr lvl="2"/>
            <a:r>
              <a:rPr lang="en-US" dirty="0" err="1"/>
              <a:t>pending_cmds</a:t>
            </a:r>
            <a:r>
              <a:rPr lang="en-US" dirty="0"/>
              <a:t> : table[count] of </a:t>
            </a:r>
            <a:r>
              <a:rPr lang="en-US" dirty="0" err="1"/>
              <a:t>CmdInfo</a:t>
            </a:r>
            <a:r>
              <a:rPr lang="en-US" dirty="0"/>
              <a:t>   &amp;</a:t>
            </a:r>
            <a:r>
              <a:rPr lang="en-US" dirty="0" err="1"/>
              <a:t>read_expire</a:t>
            </a:r>
            <a:r>
              <a:rPr lang="en-US" dirty="0"/>
              <a:t>=1min;</a:t>
            </a:r>
          </a:p>
          <a:p>
            <a:pPr lvl="1"/>
            <a:r>
              <a:rPr lang="en-US" dirty="0"/>
              <a:t>Set is dictionary internally</a:t>
            </a:r>
          </a:p>
          <a:p>
            <a:pPr lvl="2"/>
            <a:r>
              <a:rPr lang="en-US" dirty="0" err="1"/>
              <a:t>recent_files</a:t>
            </a:r>
            <a:r>
              <a:rPr lang="en-US" dirty="0"/>
              <a:t> : set[string] &amp;</a:t>
            </a:r>
            <a:r>
              <a:rPr lang="en-US" dirty="0" err="1"/>
              <a:t>read_expire</a:t>
            </a:r>
            <a:r>
              <a:rPr lang="en-US" dirty="0"/>
              <a:t>=3min;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D8B-19C3-144C-A903-B46F9856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Zeek dictionary Memory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8A21-96AA-E042-AEF8-71B150FF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554069"/>
            <a:ext cx="9905999" cy="1595719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/>
              <a:t>Zeek uses a huge number of dictionaries. </a:t>
            </a:r>
          </a:p>
          <a:p>
            <a:pPr marL="285750" indent="-285750"/>
            <a:r>
              <a:rPr lang="en-US" dirty="0"/>
              <a:t>Most dictionaries are created by scripts, same lifespan as sessions</a:t>
            </a:r>
          </a:p>
          <a:p>
            <a:pPr marL="285750" indent="-285750"/>
            <a:r>
              <a:rPr lang="en-US" dirty="0"/>
              <a:t>Dictionary memory usage is a big part of total memory usage</a:t>
            </a:r>
          </a:p>
          <a:p>
            <a:pPr marL="285750" indent="-285750"/>
            <a:r>
              <a:rPr lang="en-US" dirty="0"/>
              <a:t>Dictionary memory usage per key is large, room for improvement.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31142D-A094-3047-A953-0B5721E2B0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451132"/>
              </p:ext>
            </p:extLst>
          </p:nvPr>
        </p:nvGraphicFramePr>
        <p:xfrm>
          <a:off x="1248987" y="2246078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93">
                  <a:extLst>
                    <a:ext uri="{9D8B030D-6E8A-4147-A177-3AD203B41FA5}">
                      <a16:colId xmlns:a16="http://schemas.microsoft.com/office/drawing/2014/main" val="2876560597"/>
                    </a:ext>
                  </a:extLst>
                </a:gridCol>
                <a:gridCol w="1488141">
                  <a:extLst>
                    <a:ext uri="{9D8B030D-6E8A-4147-A177-3AD203B41FA5}">
                      <a16:colId xmlns:a16="http://schemas.microsoft.com/office/drawing/2014/main" val="2636738425"/>
                    </a:ext>
                  </a:extLst>
                </a:gridCol>
                <a:gridCol w="1470866">
                  <a:extLst>
                    <a:ext uri="{9D8B030D-6E8A-4147-A177-3AD203B41FA5}">
                      <a16:colId xmlns:a16="http://schemas.microsoft.com/office/drawing/2014/main" val="223645709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4616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1M.pcap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3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53,933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770,463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9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Zeek </a:t>
                      </a:r>
                      <a:r>
                        <a:rPr lang="en-US" dirty="0" err="1"/>
                        <a:t>Malloc’d</a:t>
                      </a:r>
                      <a:r>
                        <a:rPr lang="en-US" dirty="0"/>
                        <a:t> Memory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6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per Key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Of Total App(%)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0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5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3EC8-BDD3-344A-8920-83FB8AB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67506"/>
            <a:ext cx="9905998" cy="1039953"/>
          </a:xfrm>
        </p:spPr>
        <p:txBody>
          <a:bodyPr/>
          <a:lstStyle/>
          <a:p>
            <a:r>
              <a:rPr lang="en-US" dirty="0"/>
              <a:t>Sizes of dictionaries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0655DC-BCF5-E447-8829-CABA1C332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027866"/>
              </p:ext>
            </p:extLst>
          </p:nvPr>
        </p:nvGraphicFramePr>
        <p:xfrm>
          <a:off x="1141411" y="1236476"/>
          <a:ext cx="9596258" cy="538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48">
                  <a:extLst>
                    <a:ext uri="{9D8B030D-6E8A-4147-A177-3AD203B41FA5}">
                      <a16:colId xmlns:a16="http://schemas.microsoft.com/office/drawing/2014/main" val="299702242"/>
                    </a:ext>
                  </a:extLst>
                </a:gridCol>
                <a:gridCol w="2058202">
                  <a:extLst>
                    <a:ext uri="{9D8B030D-6E8A-4147-A177-3AD203B41FA5}">
                      <a16:colId xmlns:a16="http://schemas.microsoft.com/office/drawing/2014/main" val="1328262019"/>
                    </a:ext>
                  </a:extLst>
                </a:gridCol>
                <a:gridCol w="1841092">
                  <a:extLst>
                    <a:ext uri="{9D8B030D-6E8A-4147-A177-3AD203B41FA5}">
                      <a16:colId xmlns:a16="http://schemas.microsoft.com/office/drawing/2014/main" val="3362446094"/>
                    </a:ext>
                  </a:extLst>
                </a:gridCol>
                <a:gridCol w="1305464">
                  <a:extLst>
                    <a:ext uri="{9D8B030D-6E8A-4147-A177-3AD203B41FA5}">
                      <a16:colId xmlns:a16="http://schemas.microsoft.com/office/drawing/2014/main" val="1555228052"/>
                    </a:ext>
                  </a:extLst>
                </a:gridCol>
                <a:gridCol w="1919252">
                  <a:extLst>
                    <a:ext uri="{9D8B030D-6E8A-4147-A177-3AD203B41FA5}">
                      <a16:colId xmlns:a16="http://schemas.microsoft.com/office/drawing/2014/main" val="596821902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# of Dictionary</a:t>
                      </a:r>
                    </a:p>
                    <a:p>
                      <a:r>
                        <a:rPr lang="en-US" dirty="0">
                          <a:effectLst/>
                        </a:rPr>
                        <a:t>Size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% (1M.pcap)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030047798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37,991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318,045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424,433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55.09%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533762263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15,576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128,566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303,966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39.45%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791179619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1,896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31,444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4.08%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293577522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8,227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1.07%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122733845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775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0.10%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198353240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957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0.12%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540676660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0.04%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210156572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098329821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8+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0.04%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758588506"/>
                  </a:ext>
                </a:extLst>
              </a:tr>
              <a:tr h="36593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53,933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448,701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770,463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100.0%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98495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89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C6C7-3D7E-8D48-932D-82C3BAFB8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5362"/>
          </a:xfrm>
        </p:spPr>
        <p:txBody>
          <a:bodyPr/>
          <a:lstStyle/>
          <a:p>
            <a:r>
              <a:rPr lang="en-US" dirty="0"/>
              <a:t># of Dictionary of different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7A03BF-0191-6C4C-B9D0-87B8C0AC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095" y="1626456"/>
            <a:ext cx="5408662" cy="4056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D2D64F-A218-D541-B658-31C9C54F015B}"/>
              </a:ext>
            </a:extLst>
          </p:cNvPr>
          <p:cNvSpPr txBox="1"/>
          <p:nvPr/>
        </p:nvSpPr>
        <p:spPr>
          <a:xfrm>
            <a:off x="2158362" y="5826522"/>
            <a:ext cx="645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dictionaries are small: 55% empty, 40% with 1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of memory usage in small dictionaries can be effective.</a:t>
            </a:r>
          </a:p>
        </p:txBody>
      </p:sp>
    </p:spTree>
    <p:extLst>
      <p:ext uri="{BB962C8B-B14F-4D97-AF65-F5344CB8AC3E}">
        <p14:creationId xmlns:p14="http://schemas.microsoft.com/office/powerpoint/2010/main" val="97552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03A7-F55D-0346-872A-9377CE02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70" y="366626"/>
            <a:ext cx="10691999" cy="833764"/>
          </a:xfrm>
        </p:spPr>
        <p:txBody>
          <a:bodyPr>
            <a:normAutofit/>
          </a:bodyPr>
          <a:lstStyle/>
          <a:p>
            <a:r>
              <a:rPr lang="en-US" dirty="0"/>
              <a:t>ZEEK DICTIONARY: Chained Hashing Variation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126605-15E3-8E41-851B-6AEFA9A2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965751"/>
            <a:ext cx="9905999" cy="15256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Empty slots in hash table</a:t>
            </a:r>
          </a:p>
          <a:p>
            <a:r>
              <a:rPr lang="en-US" dirty="0"/>
              <a:t>Empty slots in bucket array</a:t>
            </a:r>
          </a:p>
          <a:p>
            <a:r>
              <a:rPr lang="en-US" dirty="0"/>
              <a:t>pointers use memory: </a:t>
            </a:r>
            <a:r>
              <a:rPr lang="en-US" dirty="0" err="1"/>
              <a:t>bucket_ptr</a:t>
            </a:r>
            <a:r>
              <a:rPr lang="en-US" dirty="0"/>
              <a:t>, </a:t>
            </a:r>
            <a:r>
              <a:rPr lang="en-US" dirty="0" err="1"/>
              <a:t>entry_ptr</a:t>
            </a:r>
            <a:r>
              <a:rPr lang="en-US" dirty="0"/>
              <a:t>, </a:t>
            </a:r>
            <a:r>
              <a:rPr lang="en-US" dirty="0" err="1"/>
              <a:t>key_ptr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4" name="Graphic 13">
            <a:extLst>
              <a:ext uri="{FF2B5EF4-FFF2-40B4-BE49-F238E27FC236}">
                <a16:creationId xmlns:a16="http://schemas.microsoft.com/office/drawing/2014/main" id="{E3758C32-76EE-2F4F-9C5D-3AD9ED5561CF}"/>
              </a:ext>
            </a:extLst>
          </p:cNvPr>
          <p:cNvGrpSpPr/>
          <p:nvPr/>
        </p:nvGrpSpPr>
        <p:grpSpPr>
          <a:xfrm>
            <a:off x="1495298" y="1483999"/>
            <a:ext cx="1287010" cy="2455932"/>
            <a:chOff x="2697087" y="2476500"/>
            <a:chExt cx="685798" cy="19558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BD40DD7-FDF0-7E44-A0E9-A6BF6371C319}"/>
                </a:ext>
              </a:extLst>
            </p:cNvPr>
            <p:cNvSpPr/>
            <p:nvPr/>
          </p:nvSpPr>
          <p:spPr>
            <a:xfrm>
              <a:off x="2697087" y="2476500"/>
              <a:ext cx="685798" cy="1955800"/>
            </a:xfrm>
            <a:custGeom>
              <a:avLst/>
              <a:gdLst>
                <a:gd name="connsiteX0" fmla="*/ 0 w 685798"/>
                <a:gd name="connsiteY0" fmla="*/ 1955800 h 1955800"/>
                <a:gd name="connsiteX1" fmla="*/ 0 w 685798"/>
                <a:gd name="connsiteY1" fmla="*/ 0 h 1955800"/>
                <a:gd name="connsiteX2" fmla="*/ 685799 w 685798"/>
                <a:gd name="connsiteY2" fmla="*/ 0 h 1955800"/>
                <a:gd name="connsiteX3" fmla="*/ 685799 w 685798"/>
                <a:gd name="connsiteY3" fmla="*/ 1955800 h 1955800"/>
                <a:gd name="connsiteX4" fmla="*/ 0 w 685798"/>
                <a:gd name="connsiteY4" fmla="*/ 1955800 h 195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8" h="1955800">
                  <a:moveTo>
                    <a:pt x="0" y="1955800"/>
                  </a:moveTo>
                  <a:lnTo>
                    <a:pt x="0" y="0"/>
                  </a:lnTo>
                  <a:lnTo>
                    <a:pt x="685799" y="0"/>
                  </a:lnTo>
                  <a:lnTo>
                    <a:pt x="685799" y="1955800"/>
                  </a:lnTo>
                  <a:lnTo>
                    <a:pt x="0" y="1955800"/>
                  </a:lnTo>
                  <a:close/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9425D9B-CDD1-0940-A5A5-662CBB0957EE}"/>
                </a:ext>
              </a:extLst>
            </p:cNvPr>
            <p:cNvSpPr/>
            <p:nvPr/>
          </p:nvSpPr>
          <p:spPr>
            <a:xfrm>
              <a:off x="3052687" y="24765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0DB8C82-EE8D-9141-B8FF-8BC687C0A7D7}"/>
                </a:ext>
              </a:extLst>
            </p:cNvPr>
            <p:cNvSpPr/>
            <p:nvPr/>
          </p:nvSpPr>
          <p:spPr>
            <a:xfrm>
              <a:off x="2697087" y="27559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AEDD798-FF03-B648-8960-DDCC730F141C}"/>
                </a:ext>
              </a:extLst>
            </p:cNvPr>
            <p:cNvSpPr/>
            <p:nvPr/>
          </p:nvSpPr>
          <p:spPr>
            <a:xfrm>
              <a:off x="3052687" y="27559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90BC566-4039-8F44-9B7D-BA8EC0E95556}"/>
                </a:ext>
              </a:extLst>
            </p:cNvPr>
            <p:cNvSpPr/>
            <p:nvPr/>
          </p:nvSpPr>
          <p:spPr>
            <a:xfrm>
              <a:off x="2697087" y="30353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F4F51CB-2B9A-B84B-8D46-32689011FABF}"/>
                </a:ext>
              </a:extLst>
            </p:cNvPr>
            <p:cNvSpPr/>
            <p:nvPr/>
          </p:nvSpPr>
          <p:spPr>
            <a:xfrm>
              <a:off x="3052687" y="30353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C43D434-C3FC-874A-A08B-BECEEE727552}"/>
                </a:ext>
              </a:extLst>
            </p:cNvPr>
            <p:cNvSpPr/>
            <p:nvPr/>
          </p:nvSpPr>
          <p:spPr>
            <a:xfrm>
              <a:off x="2697087" y="33147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3C4BECE-F81A-7B46-B2D0-C13E72B50C57}"/>
                </a:ext>
              </a:extLst>
            </p:cNvPr>
            <p:cNvSpPr/>
            <p:nvPr/>
          </p:nvSpPr>
          <p:spPr>
            <a:xfrm>
              <a:off x="3052687" y="33147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20984DA-FFFC-3C49-9BB9-745D645B843E}"/>
                </a:ext>
              </a:extLst>
            </p:cNvPr>
            <p:cNvSpPr/>
            <p:nvPr/>
          </p:nvSpPr>
          <p:spPr>
            <a:xfrm>
              <a:off x="2697087" y="35941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8198396-4680-E64C-A534-215EB39E0061}"/>
                </a:ext>
              </a:extLst>
            </p:cNvPr>
            <p:cNvSpPr/>
            <p:nvPr/>
          </p:nvSpPr>
          <p:spPr>
            <a:xfrm>
              <a:off x="3052687" y="35941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5BA2F8E-EE12-5C4C-A679-9D477DD7DDCB}"/>
                </a:ext>
              </a:extLst>
            </p:cNvPr>
            <p:cNvSpPr/>
            <p:nvPr/>
          </p:nvSpPr>
          <p:spPr>
            <a:xfrm>
              <a:off x="2697087" y="38735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B7B3D8C-C587-F643-BBEF-0DA64FA5B91B}"/>
                </a:ext>
              </a:extLst>
            </p:cNvPr>
            <p:cNvSpPr/>
            <p:nvPr/>
          </p:nvSpPr>
          <p:spPr>
            <a:xfrm>
              <a:off x="3052687" y="38735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819432D-18B3-974D-94B7-9BF76A3D5A11}"/>
                </a:ext>
              </a:extLst>
            </p:cNvPr>
            <p:cNvSpPr/>
            <p:nvPr/>
          </p:nvSpPr>
          <p:spPr>
            <a:xfrm>
              <a:off x="2697087" y="4152900"/>
              <a:ext cx="685798" cy="12700"/>
            </a:xfrm>
            <a:custGeom>
              <a:avLst/>
              <a:gdLst>
                <a:gd name="connsiteX0" fmla="*/ 0 w 685798"/>
                <a:gd name="connsiteY0" fmla="*/ 0 h 12700"/>
                <a:gd name="connsiteX1" fmla="*/ 685799 w 685798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798" h="12700">
                  <a:moveTo>
                    <a:pt x="0" y="0"/>
                  </a:moveTo>
                  <a:lnTo>
                    <a:pt x="685799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65A5F9C-D91D-6D45-A19A-149B9F262EB7}"/>
                </a:ext>
              </a:extLst>
            </p:cNvPr>
            <p:cNvSpPr/>
            <p:nvPr/>
          </p:nvSpPr>
          <p:spPr>
            <a:xfrm>
              <a:off x="3052687" y="4152900"/>
              <a:ext cx="12700" cy="279400"/>
            </a:xfrm>
            <a:custGeom>
              <a:avLst/>
              <a:gdLst>
                <a:gd name="connsiteX0" fmla="*/ 0 w 12700"/>
                <a:gd name="connsiteY0" fmla="*/ 279400 h 279400"/>
                <a:gd name="connsiteX1" fmla="*/ 0 w 12700"/>
                <a:gd name="connsiteY1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79400">
                  <a:moveTo>
                    <a:pt x="0" y="2794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aphic 13">
            <a:extLst>
              <a:ext uri="{FF2B5EF4-FFF2-40B4-BE49-F238E27FC236}">
                <a16:creationId xmlns:a16="http://schemas.microsoft.com/office/drawing/2014/main" id="{E3758C32-76EE-2F4F-9C5D-3AD9ED5561CF}"/>
              </a:ext>
            </a:extLst>
          </p:cNvPr>
          <p:cNvGrpSpPr/>
          <p:nvPr/>
        </p:nvGrpSpPr>
        <p:grpSpPr>
          <a:xfrm>
            <a:off x="4317449" y="1769228"/>
            <a:ext cx="2476500" cy="457200"/>
            <a:chOff x="4600422" y="2667000"/>
            <a:chExt cx="2476500" cy="4572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E2D3458-EAF8-6B42-821E-05F68A559242}"/>
                </a:ext>
              </a:extLst>
            </p:cNvPr>
            <p:cNvSpPr/>
            <p:nvPr/>
          </p:nvSpPr>
          <p:spPr>
            <a:xfrm>
              <a:off x="4600422" y="2667000"/>
              <a:ext cx="2476500" cy="457200"/>
            </a:xfrm>
            <a:custGeom>
              <a:avLst/>
              <a:gdLst>
                <a:gd name="connsiteX0" fmla="*/ 0 w 2476500"/>
                <a:gd name="connsiteY0" fmla="*/ 457200 h 457200"/>
                <a:gd name="connsiteX1" fmla="*/ 0 w 2476500"/>
                <a:gd name="connsiteY1" fmla="*/ 0 h 457200"/>
                <a:gd name="connsiteX2" fmla="*/ 2476500 w 2476500"/>
                <a:gd name="connsiteY2" fmla="*/ 0 h 457200"/>
                <a:gd name="connsiteX3" fmla="*/ 2476500 w 2476500"/>
                <a:gd name="connsiteY3" fmla="*/ 457200 h 457200"/>
                <a:gd name="connsiteX4" fmla="*/ 0 w 2476500"/>
                <a:gd name="connsiteY4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457200">
                  <a:moveTo>
                    <a:pt x="0" y="457200"/>
                  </a:moveTo>
                  <a:lnTo>
                    <a:pt x="0" y="0"/>
                  </a:lnTo>
                  <a:lnTo>
                    <a:pt x="2476500" y="0"/>
                  </a:lnTo>
                  <a:lnTo>
                    <a:pt x="24765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CFBA9F6-A743-CD4E-B366-EA9EF0BE1C27}"/>
                </a:ext>
              </a:extLst>
            </p:cNvPr>
            <p:cNvSpPr/>
            <p:nvPr/>
          </p:nvSpPr>
          <p:spPr>
            <a:xfrm>
              <a:off x="484807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3CE0007-52D1-D448-BED4-6FBF5A0A3433}"/>
                </a:ext>
              </a:extLst>
            </p:cNvPr>
            <p:cNvSpPr/>
            <p:nvPr/>
          </p:nvSpPr>
          <p:spPr>
            <a:xfrm>
              <a:off x="509572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4A3D4F6-60B3-8B4C-B142-0C360CC9004D}"/>
                </a:ext>
              </a:extLst>
            </p:cNvPr>
            <p:cNvSpPr/>
            <p:nvPr/>
          </p:nvSpPr>
          <p:spPr>
            <a:xfrm>
              <a:off x="534337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1964651-88A1-FD4E-BAB7-1731D5C806E6}"/>
                </a:ext>
              </a:extLst>
            </p:cNvPr>
            <p:cNvSpPr/>
            <p:nvPr/>
          </p:nvSpPr>
          <p:spPr>
            <a:xfrm>
              <a:off x="559102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8503249-3F2F-7641-A2A7-9674675B0330}"/>
                </a:ext>
              </a:extLst>
            </p:cNvPr>
            <p:cNvSpPr/>
            <p:nvPr/>
          </p:nvSpPr>
          <p:spPr>
            <a:xfrm>
              <a:off x="583867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E8DC2DF-23FB-0C45-91D1-47653918312F}"/>
                </a:ext>
              </a:extLst>
            </p:cNvPr>
            <p:cNvSpPr/>
            <p:nvPr/>
          </p:nvSpPr>
          <p:spPr>
            <a:xfrm>
              <a:off x="608632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9989494-B81C-764E-ACC5-B6A69D68EF02}"/>
                </a:ext>
              </a:extLst>
            </p:cNvPr>
            <p:cNvSpPr/>
            <p:nvPr/>
          </p:nvSpPr>
          <p:spPr>
            <a:xfrm>
              <a:off x="633397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73EB7C9-8B31-6A48-86AF-23670A2B1982}"/>
                </a:ext>
              </a:extLst>
            </p:cNvPr>
            <p:cNvSpPr/>
            <p:nvPr/>
          </p:nvSpPr>
          <p:spPr>
            <a:xfrm>
              <a:off x="658162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C0F9ACB-578B-0146-B40D-07FFB5A9ACA5}"/>
                </a:ext>
              </a:extLst>
            </p:cNvPr>
            <p:cNvSpPr/>
            <p:nvPr/>
          </p:nvSpPr>
          <p:spPr>
            <a:xfrm>
              <a:off x="6829272" y="2667000"/>
              <a:ext cx="12700" cy="457200"/>
            </a:xfrm>
            <a:custGeom>
              <a:avLst/>
              <a:gdLst>
                <a:gd name="connsiteX0" fmla="*/ 0 w 12700"/>
                <a:gd name="connsiteY0" fmla="*/ 457200 h 457200"/>
                <a:gd name="connsiteX1" fmla="*/ 0 w 1270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7200">
                  <a:moveTo>
                    <a:pt x="0" y="457200"/>
                  </a:moveTo>
                  <a:lnTo>
                    <a:pt x="0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aphic 13">
            <a:extLst>
              <a:ext uri="{FF2B5EF4-FFF2-40B4-BE49-F238E27FC236}">
                <a16:creationId xmlns:a16="http://schemas.microsoft.com/office/drawing/2014/main" id="{E3758C32-76EE-2F4F-9C5D-3AD9ED5561CF}"/>
              </a:ext>
            </a:extLst>
          </p:cNvPr>
          <p:cNvGrpSpPr/>
          <p:nvPr/>
        </p:nvGrpSpPr>
        <p:grpSpPr>
          <a:xfrm>
            <a:off x="2776926" y="1964114"/>
            <a:ext cx="1540523" cy="104878"/>
            <a:chOff x="3382886" y="2851150"/>
            <a:chExt cx="1212773" cy="88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0B4869C-3BEF-E240-89C9-AA40DC660E34}"/>
                </a:ext>
              </a:extLst>
            </p:cNvPr>
            <p:cNvSpPr/>
            <p:nvPr/>
          </p:nvSpPr>
          <p:spPr>
            <a:xfrm>
              <a:off x="3382886" y="2895600"/>
              <a:ext cx="1083932" cy="12700"/>
            </a:xfrm>
            <a:custGeom>
              <a:avLst/>
              <a:gdLst>
                <a:gd name="connsiteX0" fmla="*/ 0 w 1083932"/>
                <a:gd name="connsiteY0" fmla="*/ 0 h 12700"/>
                <a:gd name="connsiteX1" fmla="*/ 1083932 w 1083932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932" h="12700">
                  <a:moveTo>
                    <a:pt x="0" y="0"/>
                  </a:moveTo>
                  <a:cubicBezTo>
                    <a:pt x="351244" y="0"/>
                    <a:pt x="730745" y="0"/>
                    <a:pt x="1083932" y="0"/>
                  </a:cubicBezTo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DEA674E-9A94-EE4E-9BD9-2124A6BC76A3}"/>
                </a:ext>
              </a:extLst>
            </p:cNvPr>
            <p:cNvSpPr/>
            <p:nvPr/>
          </p:nvSpPr>
          <p:spPr>
            <a:xfrm>
              <a:off x="4468660" y="2851150"/>
              <a:ext cx="127000" cy="88900"/>
            </a:xfrm>
            <a:custGeom>
              <a:avLst/>
              <a:gdLst>
                <a:gd name="connsiteX0" fmla="*/ 0 w 127000"/>
                <a:gd name="connsiteY0" fmla="*/ 0 h 88900"/>
                <a:gd name="connsiteX1" fmla="*/ 127000 w 127000"/>
                <a:gd name="connsiteY1" fmla="*/ 44450 h 88900"/>
                <a:gd name="connsiteX2" fmla="*/ 0 w 127000"/>
                <a:gd name="connsiteY2" fmla="*/ 88900 h 88900"/>
                <a:gd name="connsiteX3" fmla="*/ 0 w 127000"/>
                <a:gd name="connsiteY3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88900">
                  <a:moveTo>
                    <a:pt x="0" y="0"/>
                  </a:moveTo>
                  <a:lnTo>
                    <a:pt x="127000" y="4445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93" name="Graphic 13">
            <a:extLst>
              <a:ext uri="{FF2B5EF4-FFF2-40B4-BE49-F238E27FC236}">
                <a16:creationId xmlns:a16="http://schemas.microsoft.com/office/drawing/2014/main" id="{E3758C32-76EE-2F4F-9C5D-3AD9ED5561CF}"/>
              </a:ext>
            </a:extLst>
          </p:cNvPr>
          <p:cNvGrpSpPr/>
          <p:nvPr/>
        </p:nvGrpSpPr>
        <p:grpSpPr>
          <a:xfrm>
            <a:off x="4388370" y="2835279"/>
            <a:ext cx="1087187" cy="1331810"/>
            <a:chOff x="8185861" y="2336800"/>
            <a:chExt cx="874636" cy="11176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27854B4-1459-8E49-BC56-E6B4030697B4}"/>
                </a:ext>
              </a:extLst>
            </p:cNvPr>
            <p:cNvSpPr/>
            <p:nvPr/>
          </p:nvSpPr>
          <p:spPr>
            <a:xfrm>
              <a:off x="8185861" y="2336800"/>
              <a:ext cx="874636" cy="1117600"/>
            </a:xfrm>
            <a:custGeom>
              <a:avLst/>
              <a:gdLst>
                <a:gd name="connsiteX0" fmla="*/ 0 w 874636"/>
                <a:gd name="connsiteY0" fmla="*/ 1117600 h 1117600"/>
                <a:gd name="connsiteX1" fmla="*/ 0 w 874636"/>
                <a:gd name="connsiteY1" fmla="*/ 0 h 1117600"/>
                <a:gd name="connsiteX2" fmla="*/ 874636 w 874636"/>
                <a:gd name="connsiteY2" fmla="*/ 0 h 1117600"/>
                <a:gd name="connsiteX3" fmla="*/ 874636 w 874636"/>
                <a:gd name="connsiteY3" fmla="*/ 1117600 h 1117600"/>
                <a:gd name="connsiteX4" fmla="*/ 0 w 874636"/>
                <a:gd name="connsiteY4" fmla="*/ 111760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36" h="1117600">
                  <a:moveTo>
                    <a:pt x="0" y="1117600"/>
                  </a:moveTo>
                  <a:lnTo>
                    <a:pt x="0" y="0"/>
                  </a:lnTo>
                  <a:lnTo>
                    <a:pt x="874636" y="0"/>
                  </a:lnTo>
                  <a:lnTo>
                    <a:pt x="874636" y="1117600"/>
                  </a:lnTo>
                  <a:lnTo>
                    <a:pt x="0" y="1117600"/>
                  </a:lnTo>
                  <a:close/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A2DB6D82-0D10-B34F-B48F-5224A11F0739}"/>
                </a:ext>
              </a:extLst>
            </p:cNvPr>
            <p:cNvSpPr/>
            <p:nvPr/>
          </p:nvSpPr>
          <p:spPr>
            <a:xfrm>
              <a:off x="8185861" y="2616200"/>
              <a:ext cx="874636" cy="12700"/>
            </a:xfrm>
            <a:custGeom>
              <a:avLst/>
              <a:gdLst>
                <a:gd name="connsiteX0" fmla="*/ 0 w 874636"/>
                <a:gd name="connsiteY0" fmla="*/ 0 h 12700"/>
                <a:gd name="connsiteX1" fmla="*/ 874636 w 874636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636" h="12700">
                  <a:moveTo>
                    <a:pt x="0" y="0"/>
                  </a:moveTo>
                  <a:lnTo>
                    <a:pt x="874636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CCAE14C-3403-FE4E-BBF3-A0C174713DF8}"/>
                </a:ext>
              </a:extLst>
            </p:cNvPr>
            <p:cNvSpPr/>
            <p:nvPr/>
          </p:nvSpPr>
          <p:spPr>
            <a:xfrm>
              <a:off x="8185861" y="2895600"/>
              <a:ext cx="874636" cy="12700"/>
            </a:xfrm>
            <a:custGeom>
              <a:avLst/>
              <a:gdLst>
                <a:gd name="connsiteX0" fmla="*/ 0 w 874636"/>
                <a:gd name="connsiteY0" fmla="*/ 0 h 12700"/>
                <a:gd name="connsiteX1" fmla="*/ 874636 w 874636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636" h="12700">
                  <a:moveTo>
                    <a:pt x="0" y="0"/>
                  </a:moveTo>
                  <a:lnTo>
                    <a:pt x="874636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A81CCF-35FB-EB4A-A91E-7D0AC82FDA2D}"/>
                </a:ext>
              </a:extLst>
            </p:cNvPr>
            <p:cNvSpPr/>
            <p:nvPr/>
          </p:nvSpPr>
          <p:spPr>
            <a:xfrm>
              <a:off x="8185861" y="3175000"/>
              <a:ext cx="874636" cy="12700"/>
            </a:xfrm>
            <a:custGeom>
              <a:avLst/>
              <a:gdLst>
                <a:gd name="connsiteX0" fmla="*/ 0 w 874636"/>
                <a:gd name="connsiteY0" fmla="*/ 0 h 12700"/>
                <a:gd name="connsiteX1" fmla="*/ 874636 w 874636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636" h="12700">
                  <a:moveTo>
                    <a:pt x="0" y="0"/>
                  </a:moveTo>
                  <a:lnTo>
                    <a:pt x="874636" y="0"/>
                  </a:lnTo>
                </a:path>
              </a:pathLst>
            </a:custGeom>
            <a:grpFill/>
            <a:ln w="1269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1" name="Freeform 100">
            <a:extLst>
              <a:ext uri="{FF2B5EF4-FFF2-40B4-BE49-F238E27FC236}">
                <a16:creationId xmlns:a16="http://schemas.microsoft.com/office/drawing/2014/main" id="{D160CFC6-71BB-F64A-B228-E96C94730201}"/>
              </a:ext>
            </a:extLst>
          </p:cNvPr>
          <p:cNvSpPr/>
          <p:nvPr/>
        </p:nvSpPr>
        <p:spPr>
          <a:xfrm>
            <a:off x="6696410" y="2796679"/>
            <a:ext cx="685800" cy="457200"/>
          </a:xfrm>
          <a:custGeom>
            <a:avLst/>
            <a:gdLst>
              <a:gd name="connsiteX0" fmla="*/ 0 w 685800"/>
              <a:gd name="connsiteY0" fmla="*/ 457200 h 457200"/>
              <a:gd name="connsiteX1" fmla="*/ 0 w 685800"/>
              <a:gd name="connsiteY1" fmla="*/ 0 h 457200"/>
              <a:gd name="connsiteX2" fmla="*/ 685800 w 685800"/>
              <a:gd name="connsiteY2" fmla="*/ 0 h 457200"/>
              <a:gd name="connsiteX3" fmla="*/ 685800 w 685800"/>
              <a:gd name="connsiteY3" fmla="*/ 457200 h 457200"/>
              <a:gd name="connsiteX4" fmla="*/ 0 w 685800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457200"/>
                </a:moveTo>
                <a:lnTo>
                  <a:pt x="0" y="0"/>
                </a:lnTo>
                <a:lnTo>
                  <a:pt x="685800" y="0"/>
                </a:lnTo>
                <a:lnTo>
                  <a:pt x="6858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6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key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427950A-08D6-764D-9DF3-6AF2F90E5C5B}"/>
              </a:ext>
            </a:extLst>
          </p:cNvPr>
          <p:cNvSpPr/>
          <p:nvPr/>
        </p:nvSpPr>
        <p:spPr>
          <a:xfrm>
            <a:off x="6688331" y="3746281"/>
            <a:ext cx="685800" cy="457200"/>
          </a:xfrm>
          <a:custGeom>
            <a:avLst/>
            <a:gdLst>
              <a:gd name="connsiteX0" fmla="*/ 0 w 685800"/>
              <a:gd name="connsiteY0" fmla="*/ 457200 h 457200"/>
              <a:gd name="connsiteX1" fmla="*/ 0 w 685800"/>
              <a:gd name="connsiteY1" fmla="*/ 0 h 457200"/>
              <a:gd name="connsiteX2" fmla="*/ 685800 w 685800"/>
              <a:gd name="connsiteY2" fmla="*/ 0 h 457200"/>
              <a:gd name="connsiteX3" fmla="*/ 685800 w 685800"/>
              <a:gd name="connsiteY3" fmla="*/ 457200 h 457200"/>
              <a:gd name="connsiteX4" fmla="*/ 0 w 685800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457200">
                <a:moveTo>
                  <a:pt x="0" y="457200"/>
                </a:moveTo>
                <a:lnTo>
                  <a:pt x="0" y="0"/>
                </a:lnTo>
                <a:lnTo>
                  <a:pt x="685800" y="0"/>
                </a:lnTo>
                <a:lnTo>
                  <a:pt x="6858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69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value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8655B2-04F0-524E-A9FE-8C5EB0637A92}"/>
              </a:ext>
            </a:extLst>
          </p:cNvPr>
          <p:cNvSpPr txBox="1"/>
          <p:nvPr/>
        </p:nvSpPr>
        <p:spPr>
          <a:xfrm>
            <a:off x="4904330" y="1302684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bucket array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BB513B1-3A5D-CE49-9E7A-4440BBBDE981}"/>
              </a:ext>
            </a:extLst>
          </p:cNvPr>
          <p:cNvSpPr txBox="1"/>
          <p:nvPr/>
        </p:nvSpPr>
        <p:spPr>
          <a:xfrm>
            <a:off x="4544488" y="406936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9DD70DB-1C4B-1547-876C-EA95D06CD7A6}"/>
              </a:ext>
            </a:extLst>
          </p:cNvPr>
          <p:cNvSpPr txBox="1"/>
          <p:nvPr/>
        </p:nvSpPr>
        <p:spPr>
          <a:xfrm>
            <a:off x="5591026" y="2643247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key_ptr</a:t>
            </a:r>
            <a:endParaRPr lang="en-US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19A2A81-77D2-9E4A-80C0-AA05DB8CED13}"/>
              </a:ext>
            </a:extLst>
          </p:cNvPr>
          <p:cNvCxnSpPr>
            <a:cxnSpLocks/>
          </p:cNvCxnSpPr>
          <p:nvPr/>
        </p:nvCxnSpPr>
        <p:spPr>
          <a:xfrm>
            <a:off x="4930706" y="2201642"/>
            <a:ext cx="0" cy="646943"/>
          </a:xfrm>
          <a:prstGeom prst="straightConnector1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7" name="Graphic 13">
            <a:extLst>
              <a:ext uri="{FF2B5EF4-FFF2-40B4-BE49-F238E27FC236}">
                <a16:creationId xmlns:a16="http://schemas.microsoft.com/office/drawing/2014/main" id="{D9BECAEC-456A-6E44-BB41-71DD56E53D30}"/>
              </a:ext>
            </a:extLst>
          </p:cNvPr>
          <p:cNvGrpSpPr/>
          <p:nvPr/>
        </p:nvGrpSpPr>
        <p:grpSpPr>
          <a:xfrm>
            <a:off x="5475557" y="2968129"/>
            <a:ext cx="1212773" cy="88900"/>
            <a:chOff x="3382886" y="2851150"/>
            <a:chExt cx="1212773" cy="88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CA92731-D8E9-2142-BD2E-F03E8C1D78AA}"/>
                </a:ext>
              </a:extLst>
            </p:cNvPr>
            <p:cNvSpPr/>
            <p:nvPr/>
          </p:nvSpPr>
          <p:spPr>
            <a:xfrm>
              <a:off x="3382886" y="2895600"/>
              <a:ext cx="1083932" cy="12700"/>
            </a:xfrm>
            <a:custGeom>
              <a:avLst/>
              <a:gdLst>
                <a:gd name="connsiteX0" fmla="*/ 0 w 1083932"/>
                <a:gd name="connsiteY0" fmla="*/ 0 h 12700"/>
                <a:gd name="connsiteX1" fmla="*/ 1083932 w 1083932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932" h="12700">
                  <a:moveTo>
                    <a:pt x="0" y="0"/>
                  </a:moveTo>
                  <a:cubicBezTo>
                    <a:pt x="351244" y="0"/>
                    <a:pt x="730745" y="0"/>
                    <a:pt x="1083932" y="0"/>
                  </a:cubicBezTo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396BF31-46C4-AA47-BC07-3F29CD9FA05D}"/>
                </a:ext>
              </a:extLst>
            </p:cNvPr>
            <p:cNvSpPr/>
            <p:nvPr/>
          </p:nvSpPr>
          <p:spPr>
            <a:xfrm>
              <a:off x="4468660" y="2851150"/>
              <a:ext cx="127000" cy="88900"/>
            </a:xfrm>
            <a:custGeom>
              <a:avLst/>
              <a:gdLst>
                <a:gd name="connsiteX0" fmla="*/ 0 w 127000"/>
                <a:gd name="connsiteY0" fmla="*/ 0 h 88900"/>
                <a:gd name="connsiteX1" fmla="*/ 127000 w 127000"/>
                <a:gd name="connsiteY1" fmla="*/ 44450 h 88900"/>
                <a:gd name="connsiteX2" fmla="*/ 0 w 127000"/>
                <a:gd name="connsiteY2" fmla="*/ 88900 h 88900"/>
                <a:gd name="connsiteX3" fmla="*/ 0 w 127000"/>
                <a:gd name="connsiteY3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88900">
                  <a:moveTo>
                    <a:pt x="0" y="0"/>
                  </a:moveTo>
                  <a:lnTo>
                    <a:pt x="127000" y="4445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DC3C1FD7-7149-8A4E-9709-ADC7E543BE32}"/>
              </a:ext>
            </a:extLst>
          </p:cNvPr>
          <p:cNvSpPr txBox="1"/>
          <p:nvPr/>
        </p:nvSpPr>
        <p:spPr>
          <a:xfrm>
            <a:off x="1618047" y="115240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EF99C1A-9C8E-8A49-94B3-B409E9523440}"/>
              </a:ext>
            </a:extLst>
          </p:cNvPr>
          <p:cNvSpPr txBox="1"/>
          <p:nvPr/>
        </p:nvSpPr>
        <p:spPr>
          <a:xfrm>
            <a:off x="4404660" y="3130896"/>
            <a:ext cx="88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key_len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80757A-486C-924A-BF3D-C4608A67ACFA}"/>
              </a:ext>
            </a:extLst>
          </p:cNvPr>
          <p:cNvSpPr txBox="1"/>
          <p:nvPr/>
        </p:nvSpPr>
        <p:spPr>
          <a:xfrm>
            <a:off x="4404504" y="346099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D83E718-0F78-9B44-8458-7CFDE6D281AB}"/>
              </a:ext>
            </a:extLst>
          </p:cNvPr>
          <p:cNvSpPr txBox="1"/>
          <p:nvPr/>
        </p:nvSpPr>
        <p:spPr>
          <a:xfrm>
            <a:off x="5564228" y="3599199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value_ptr</a:t>
            </a:r>
            <a:endParaRPr lang="en-US" dirty="0"/>
          </a:p>
        </p:txBody>
      </p:sp>
      <p:grpSp>
        <p:nvGrpSpPr>
          <p:cNvPr id="124" name="Graphic 13">
            <a:extLst>
              <a:ext uri="{FF2B5EF4-FFF2-40B4-BE49-F238E27FC236}">
                <a16:creationId xmlns:a16="http://schemas.microsoft.com/office/drawing/2014/main" id="{F176790C-4A0A-5B44-8954-CCA4A40CFF01}"/>
              </a:ext>
            </a:extLst>
          </p:cNvPr>
          <p:cNvGrpSpPr/>
          <p:nvPr/>
        </p:nvGrpSpPr>
        <p:grpSpPr>
          <a:xfrm>
            <a:off x="5444592" y="3917731"/>
            <a:ext cx="1212773" cy="88900"/>
            <a:chOff x="3382886" y="2851150"/>
            <a:chExt cx="1212773" cy="889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0128F6E-6B5C-BF40-9B98-B7723EC3F3FD}"/>
                </a:ext>
              </a:extLst>
            </p:cNvPr>
            <p:cNvSpPr/>
            <p:nvPr/>
          </p:nvSpPr>
          <p:spPr>
            <a:xfrm>
              <a:off x="3382886" y="2895600"/>
              <a:ext cx="1083932" cy="12700"/>
            </a:xfrm>
            <a:custGeom>
              <a:avLst/>
              <a:gdLst>
                <a:gd name="connsiteX0" fmla="*/ 0 w 1083932"/>
                <a:gd name="connsiteY0" fmla="*/ 0 h 12700"/>
                <a:gd name="connsiteX1" fmla="*/ 1083932 w 1083932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932" h="12700">
                  <a:moveTo>
                    <a:pt x="0" y="0"/>
                  </a:moveTo>
                  <a:cubicBezTo>
                    <a:pt x="351244" y="0"/>
                    <a:pt x="730745" y="0"/>
                    <a:pt x="1083932" y="0"/>
                  </a:cubicBezTo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90A52AE-739F-6141-BF2D-E77C6E76CFBA}"/>
                </a:ext>
              </a:extLst>
            </p:cNvPr>
            <p:cNvSpPr/>
            <p:nvPr/>
          </p:nvSpPr>
          <p:spPr>
            <a:xfrm>
              <a:off x="4468660" y="2851150"/>
              <a:ext cx="127000" cy="88900"/>
            </a:xfrm>
            <a:custGeom>
              <a:avLst/>
              <a:gdLst>
                <a:gd name="connsiteX0" fmla="*/ 0 w 127000"/>
                <a:gd name="connsiteY0" fmla="*/ 0 h 88900"/>
                <a:gd name="connsiteX1" fmla="*/ 127000 w 127000"/>
                <a:gd name="connsiteY1" fmla="*/ 44450 h 88900"/>
                <a:gd name="connsiteX2" fmla="*/ 0 w 127000"/>
                <a:gd name="connsiteY2" fmla="*/ 88900 h 88900"/>
                <a:gd name="connsiteX3" fmla="*/ 0 w 127000"/>
                <a:gd name="connsiteY3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88900">
                  <a:moveTo>
                    <a:pt x="0" y="0"/>
                  </a:moveTo>
                  <a:lnTo>
                    <a:pt x="127000" y="4445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9EFE9195-FD52-AB4A-803A-107D0556D33F}"/>
              </a:ext>
            </a:extLst>
          </p:cNvPr>
          <p:cNvSpPr txBox="1"/>
          <p:nvPr/>
        </p:nvSpPr>
        <p:spPr>
          <a:xfrm>
            <a:off x="1617675" y="1504522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75003B-EB29-AD47-B60A-723EC4125606}"/>
              </a:ext>
            </a:extLst>
          </p:cNvPr>
          <p:cNvSpPr txBox="1"/>
          <p:nvPr/>
        </p:nvSpPr>
        <p:spPr>
          <a:xfrm>
            <a:off x="1617675" y="1837956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6391D12-0874-2C47-BD8D-EB00DFA428EF}"/>
              </a:ext>
            </a:extLst>
          </p:cNvPr>
          <p:cNvSpPr txBox="1"/>
          <p:nvPr/>
        </p:nvSpPr>
        <p:spPr>
          <a:xfrm>
            <a:off x="1617675" y="2175183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BC48600-4F9F-3746-94CE-78004781CA0C}"/>
              </a:ext>
            </a:extLst>
          </p:cNvPr>
          <p:cNvSpPr txBox="1"/>
          <p:nvPr/>
        </p:nvSpPr>
        <p:spPr>
          <a:xfrm>
            <a:off x="1617675" y="2538624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A8B247-FB6C-8D4E-967C-C5CB4F149C7C}"/>
              </a:ext>
            </a:extLst>
          </p:cNvPr>
          <p:cNvSpPr txBox="1"/>
          <p:nvPr/>
        </p:nvSpPr>
        <p:spPr>
          <a:xfrm>
            <a:off x="1617675" y="2884128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86CAB1A-F048-9D47-AB0C-EFA7A56E1289}"/>
              </a:ext>
            </a:extLst>
          </p:cNvPr>
          <p:cNvSpPr txBox="1"/>
          <p:nvPr/>
        </p:nvSpPr>
        <p:spPr>
          <a:xfrm>
            <a:off x="1617675" y="3238236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E3365F8-BAE8-A04F-A272-B007E2AC6E9A}"/>
              </a:ext>
            </a:extLst>
          </p:cNvPr>
          <p:cNvSpPr txBox="1"/>
          <p:nvPr/>
        </p:nvSpPr>
        <p:spPr>
          <a:xfrm>
            <a:off x="1617675" y="3600675"/>
            <a:ext cx="3113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7A6BB9A-19BA-DF49-A580-4D4D5DBFD67A}"/>
              </a:ext>
            </a:extLst>
          </p:cNvPr>
          <p:cNvSpPr txBox="1"/>
          <p:nvPr/>
        </p:nvSpPr>
        <p:spPr>
          <a:xfrm>
            <a:off x="4851063" y="23174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entry_ptr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54FFE90-26A9-A640-969E-3A593F0B0EB9}"/>
              </a:ext>
            </a:extLst>
          </p:cNvPr>
          <p:cNvSpPr txBox="1"/>
          <p:nvPr/>
        </p:nvSpPr>
        <p:spPr>
          <a:xfrm>
            <a:off x="2839505" y="159734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bucket_ptr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5" grpId="0" animBg="1"/>
      <p:bldP spid="112" grpId="0"/>
      <p:bldP spid="113" grpId="0"/>
      <p:bldP spid="114" grpId="0"/>
      <p:bldP spid="121" grpId="0"/>
      <p:bldP spid="122" grpId="0"/>
      <p:bldP spid="123" grpId="0"/>
      <p:bldP spid="135" grpId="0"/>
      <p:bldP spid="1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6AE5-C7F5-EB44-8B2D-84FB0632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64070"/>
          </a:xfrm>
        </p:spPr>
        <p:txBody>
          <a:bodyPr/>
          <a:lstStyle/>
          <a:p>
            <a:r>
              <a:rPr lang="en-US" dirty="0"/>
              <a:t>CLUSTERED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18E9-DBAC-F144-BF48-230126205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4358"/>
            <a:ext cx="9905999" cy="3201055"/>
          </a:xfrm>
        </p:spPr>
        <p:txBody>
          <a:bodyPr>
            <a:normAutofit/>
          </a:bodyPr>
          <a:lstStyle/>
          <a:p>
            <a:r>
              <a:rPr lang="en-US" dirty="0"/>
              <a:t>Fold keys in the bucket array into hash table directly to avoid pointers</a:t>
            </a:r>
          </a:p>
          <a:p>
            <a:r>
              <a:rPr lang="en-US" dirty="0"/>
              <a:t>Increase the load factor, especially for small dictionaries, to have less unused spaces in hash table while not hurting speed. </a:t>
            </a:r>
          </a:p>
          <a:p>
            <a:pPr lvl="1"/>
            <a:r>
              <a:rPr lang="en-US" dirty="0"/>
              <a:t>100% load factor for dictionaries 11 or less</a:t>
            </a:r>
          </a:p>
          <a:p>
            <a:pPr lvl="2"/>
            <a:r>
              <a:rPr lang="en-US" dirty="0"/>
              <a:t>Resize only if the current table cannot hold the newly inserted item</a:t>
            </a:r>
          </a:p>
          <a:p>
            <a:pPr lvl="1"/>
            <a:r>
              <a:rPr lang="en-US" dirty="0"/>
              <a:t>75% for larger dictionaries.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6526-C3ED-8342-A139-0FC17A57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62" y="192299"/>
            <a:ext cx="7497461" cy="861504"/>
          </a:xfrm>
        </p:spPr>
        <p:txBody>
          <a:bodyPr>
            <a:normAutofit/>
          </a:bodyPr>
          <a:lstStyle/>
          <a:p>
            <a:r>
              <a:rPr lang="en-US" dirty="0"/>
              <a:t>Fold chain into 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8B8040-ED34-D840-A0D5-4D766C6E680C}"/>
              </a:ext>
            </a:extLst>
          </p:cNvPr>
          <p:cNvSpPr txBox="1">
            <a:spLocks/>
          </p:cNvSpPr>
          <p:nvPr/>
        </p:nvSpPr>
        <p:spPr>
          <a:xfrm>
            <a:off x="1016505" y="1724572"/>
            <a:ext cx="465409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2DDB5-7D11-004B-89B1-A0997C5087B4}"/>
              </a:ext>
            </a:extLst>
          </p:cNvPr>
          <p:cNvSpPr txBox="1"/>
          <p:nvPr/>
        </p:nvSpPr>
        <p:spPr>
          <a:xfrm>
            <a:off x="407396" y="5628734"/>
            <a:ext cx="7277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easy illustration, bucket(key) = key % 10, i.e., last decimal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distance: how far away the key’s index from its bucket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distance = index - bucket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21761-208F-284E-88D5-31D4F9FD7842}"/>
              </a:ext>
            </a:extLst>
          </p:cNvPr>
          <p:cNvSpPr txBox="1"/>
          <p:nvPr/>
        </p:nvSpPr>
        <p:spPr>
          <a:xfrm>
            <a:off x="8255275" y="342509"/>
            <a:ext cx="152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Clustered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8C89-9701-2449-8F26-9958C47B1928}"/>
              </a:ext>
            </a:extLst>
          </p:cNvPr>
          <p:cNvSpPr txBox="1"/>
          <p:nvPr/>
        </p:nvSpPr>
        <p:spPr>
          <a:xfrm>
            <a:off x="186691" y="1046786"/>
            <a:ext cx="134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Chained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3CB982E-70C9-5B45-9FC2-262FD515C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55661"/>
              </p:ext>
            </p:extLst>
          </p:nvPr>
        </p:nvGraphicFramePr>
        <p:xfrm>
          <a:off x="319898" y="1504921"/>
          <a:ext cx="2016929" cy="402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3096">
                  <a:extLst>
                    <a:ext uri="{9D8B030D-6E8A-4147-A177-3AD203B41FA5}">
                      <a16:colId xmlns:a16="http://schemas.microsoft.com/office/drawing/2014/main" val="3898386751"/>
                    </a:ext>
                  </a:extLst>
                </a:gridCol>
                <a:gridCol w="453833">
                  <a:extLst>
                    <a:ext uri="{9D8B030D-6E8A-4147-A177-3AD203B41FA5}">
                      <a16:colId xmlns:a16="http://schemas.microsoft.com/office/drawing/2014/main" val="3524424844"/>
                    </a:ext>
                  </a:extLst>
                </a:gridCol>
              </a:tblGrid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Index=bucket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390055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90241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739956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42224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671694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91876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021134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737174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669635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385827"/>
                  </a:ext>
                </a:extLst>
              </a:tr>
              <a:tr h="319030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14905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7E19443-3E25-6446-AABF-D3378D447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00160"/>
              </p:ext>
            </p:extLst>
          </p:nvPr>
        </p:nvGraphicFramePr>
        <p:xfrm>
          <a:off x="3206726" y="1523593"/>
          <a:ext cx="341545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667">
                  <a:extLst>
                    <a:ext uri="{9D8B030D-6E8A-4147-A177-3AD203B41FA5}">
                      <a16:colId xmlns:a16="http://schemas.microsoft.com/office/drawing/2014/main" val="938014324"/>
                    </a:ext>
                  </a:extLst>
                </a:gridCol>
                <a:gridCol w="325285">
                  <a:extLst>
                    <a:ext uri="{9D8B030D-6E8A-4147-A177-3AD203B41FA5}">
                      <a16:colId xmlns:a16="http://schemas.microsoft.com/office/drawing/2014/main" val="384591704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1661017762"/>
                    </a:ext>
                  </a:extLst>
                </a:gridCol>
                <a:gridCol w="299874">
                  <a:extLst>
                    <a:ext uri="{9D8B030D-6E8A-4147-A177-3AD203B41FA5}">
                      <a16:colId xmlns:a16="http://schemas.microsoft.com/office/drawing/2014/main" val="139281501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1616381433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517424225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60031526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285862536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87469730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6515136"/>
                    </a:ext>
                  </a:extLst>
                </a:gridCol>
              </a:tblGrid>
              <a:tr h="221634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3631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4A8561-4537-094F-B3D0-AC90C1B1B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00702"/>
              </p:ext>
            </p:extLst>
          </p:nvPr>
        </p:nvGraphicFramePr>
        <p:xfrm>
          <a:off x="3205199" y="2201294"/>
          <a:ext cx="3624908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205">
                  <a:extLst>
                    <a:ext uri="{9D8B030D-6E8A-4147-A177-3AD203B41FA5}">
                      <a16:colId xmlns:a16="http://schemas.microsoft.com/office/drawing/2014/main" val="938014324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3845917049"/>
                    </a:ext>
                  </a:extLst>
                </a:gridCol>
                <a:gridCol w="309751">
                  <a:extLst>
                    <a:ext uri="{9D8B030D-6E8A-4147-A177-3AD203B41FA5}">
                      <a16:colId xmlns:a16="http://schemas.microsoft.com/office/drawing/2014/main" val="1661017762"/>
                    </a:ext>
                  </a:extLst>
                </a:gridCol>
                <a:gridCol w="271477">
                  <a:extLst>
                    <a:ext uri="{9D8B030D-6E8A-4147-A177-3AD203B41FA5}">
                      <a16:colId xmlns:a16="http://schemas.microsoft.com/office/drawing/2014/main" val="139281501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1616381433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517424225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60031526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285862536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87469730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6515136"/>
                    </a:ext>
                  </a:extLst>
                </a:gridCol>
              </a:tblGrid>
              <a:tr h="235395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36313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4B220C8-B679-614A-90F8-8F4FDB24B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48412"/>
              </p:ext>
            </p:extLst>
          </p:nvPr>
        </p:nvGraphicFramePr>
        <p:xfrm>
          <a:off x="3302712" y="3081715"/>
          <a:ext cx="3648852" cy="369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205">
                  <a:extLst>
                    <a:ext uri="{9D8B030D-6E8A-4147-A177-3AD203B41FA5}">
                      <a16:colId xmlns:a16="http://schemas.microsoft.com/office/drawing/2014/main" val="938014324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3845917049"/>
                    </a:ext>
                  </a:extLst>
                </a:gridCol>
                <a:gridCol w="508280">
                  <a:extLst>
                    <a:ext uri="{9D8B030D-6E8A-4147-A177-3AD203B41FA5}">
                      <a16:colId xmlns:a16="http://schemas.microsoft.com/office/drawing/2014/main" val="1661017762"/>
                    </a:ext>
                  </a:extLst>
                </a:gridCol>
                <a:gridCol w="230157">
                  <a:extLst>
                    <a:ext uri="{9D8B030D-6E8A-4147-A177-3AD203B41FA5}">
                      <a16:colId xmlns:a16="http://schemas.microsoft.com/office/drawing/2014/main" val="1392815017"/>
                    </a:ext>
                  </a:extLst>
                </a:gridCol>
                <a:gridCol w="341343">
                  <a:extLst>
                    <a:ext uri="{9D8B030D-6E8A-4147-A177-3AD203B41FA5}">
                      <a16:colId xmlns:a16="http://schemas.microsoft.com/office/drawing/2014/main" val="1616381433"/>
                    </a:ext>
                  </a:extLst>
                </a:gridCol>
                <a:gridCol w="208482">
                  <a:extLst>
                    <a:ext uri="{9D8B030D-6E8A-4147-A177-3AD203B41FA5}">
                      <a16:colId xmlns:a16="http://schemas.microsoft.com/office/drawing/2014/main" val="3517424225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60031526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285862536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87469730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6515136"/>
                    </a:ext>
                  </a:extLst>
                </a:gridCol>
              </a:tblGrid>
              <a:tr h="369333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3631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A11D410-F5E7-434B-8C3C-D1F5B725D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11069"/>
              </p:ext>
            </p:extLst>
          </p:nvPr>
        </p:nvGraphicFramePr>
        <p:xfrm>
          <a:off x="3285854" y="4449634"/>
          <a:ext cx="3922292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205">
                  <a:extLst>
                    <a:ext uri="{9D8B030D-6E8A-4147-A177-3AD203B41FA5}">
                      <a16:colId xmlns:a16="http://schemas.microsoft.com/office/drawing/2014/main" val="938014324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3845917049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1661017762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1392815017"/>
                    </a:ext>
                  </a:extLst>
                </a:gridCol>
                <a:gridCol w="307730">
                  <a:extLst>
                    <a:ext uri="{9D8B030D-6E8A-4147-A177-3AD203B41FA5}">
                      <a16:colId xmlns:a16="http://schemas.microsoft.com/office/drawing/2014/main" val="1616381433"/>
                    </a:ext>
                  </a:extLst>
                </a:gridCol>
                <a:gridCol w="259562">
                  <a:extLst>
                    <a:ext uri="{9D8B030D-6E8A-4147-A177-3AD203B41FA5}">
                      <a16:colId xmlns:a16="http://schemas.microsoft.com/office/drawing/2014/main" val="3517424225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360031526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2858625367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874697300"/>
                    </a:ext>
                  </a:extLst>
                </a:gridCol>
                <a:gridCol w="341545">
                  <a:extLst>
                    <a:ext uri="{9D8B030D-6E8A-4147-A177-3AD203B41FA5}">
                      <a16:colId xmlns:a16="http://schemas.microsoft.com/office/drawing/2014/main" val="6515136"/>
                    </a:ext>
                  </a:extLst>
                </a:gridCol>
              </a:tblGrid>
              <a:tr h="281905">
                <a:tc>
                  <a:txBody>
                    <a:bodyPr/>
                    <a:lstStyle/>
                    <a:p>
                      <a:r>
                        <a:rPr lang="en-US" sz="18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36313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1398C7-3DFC-7140-86A4-A405915C383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242975" y="1706473"/>
            <a:ext cx="963751" cy="35478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E722A4D-606E-A64C-8064-303C2CFB57C6}"/>
              </a:ext>
            </a:extLst>
          </p:cNvPr>
          <p:cNvSpPr txBox="1"/>
          <p:nvPr/>
        </p:nvSpPr>
        <p:spPr>
          <a:xfrm rot="20632212">
            <a:off x="2307950" y="1508074"/>
            <a:ext cx="85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F4FFDB-CAD8-F644-BFEA-5AE0D6B83CEA}"/>
              </a:ext>
            </a:extLst>
          </p:cNvPr>
          <p:cNvCxnSpPr>
            <a:cxnSpLocks/>
          </p:cNvCxnSpPr>
          <p:nvPr/>
        </p:nvCxnSpPr>
        <p:spPr>
          <a:xfrm flipV="1">
            <a:off x="2070347" y="2399842"/>
            <a:ext cx="1124856" cy="1646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AD907AD-E3EF-2E40-8232-F958EF13DF4C}"/>
              </a:ext>
            </a:extLst>
          </p:cNvPr>
          <p:cNvSpPr txBox="1"/>
          <p:nvPr/>
        </p:nvSpPr>
        <p:spPr>
          <a:xfrm>
            <a:off x="2343118" y="2078838"/>
            <a:ext cx="85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58DBBB1-81D6-AE45-8398-5C364F84973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070347" y="2795148"/>
            <a:ext cx="1232365" cy="471233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5F75EC8-38EB-C247-B5EB-E1843285F5B3}"/>
              </a:ext>
            </a:extLst>
          </p:cNvPr>
          <p:cNvSpPr txBox="1"/>
          <p:nvPr/>
        </p:nvSpPr>
        <p:spPr>
          <a:xfrm rot="1315735">
            <a:off x="2387577" y="2693508"/>
            <a:ext cx="85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2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9D8F2C8-BB71-AE44-A0BF-1B0BA93EEFE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070347" y="4632514"/>
            <a:ext cx="1215507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4842554-5BC7-1D4A-88A1-85216D404157}"/>
              </a:ext>
            </a:extLst>
          </p:cNvPr>
          <p:cNvSpPr txBox="1"/>
          <p:nvPr/>
        </p:nvSpPr>
        <p:spPr>
          <a:xfrm>
            <a:off x="2387577" y="4274189"/>
            <a:ext cx="85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7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FF38B1ED-9C56-DC45-A39B-23B9E4659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56857"/>
              </p:ext>
            </p:extLst>
          </p:nvPr>
        </p:nvGraphicFramePr>
        <p:xfrm>
          <a:off x="8440474" y="869305"/>
          <a:ext cx="3080787" cy="551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59">
                  <a:extLst>
                    <a:ext uri="{9D8B030D-6E8A-4147-A177-3AD203B41FA5}">
                      <a16:colId xmlns:a16="http://schemas.microsoft.com/office/drawing/2014/main" val="3898386751"/>
                    </a:ext>
                  </a:extLst>
                </a:gridCol>
                <a:gridCol w="883588">
                  <a:extLst>
                    <a:ext uri="{9D8B030D-6E8A-4147-A177-3AD203B41FA5}">
                      <a16:colId xmlns:a16="http://schemas.microsoft.com/office/drawing/2014/main" val="3524424844"/>
                    </a:ext>
                  </a:extLst>
                </a:gridCol>
                <a:gridCol w="965214">
                  <a:extLst>
                    <a:ext uri="{9D8B030D-6E8A-4147-A177-3AD203B41FA5}">
                      <a16:colId xmlns:a16="http://schemas.microsoft.com/office/drawing/2014/main" val="174503531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03244679"/>
                    </a:ext>
                  </a:extLst>
                </a:gridCol>
              </a:tblGrid>
              <a:tr h="396787"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bucket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04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90241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73995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4222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67169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9187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02113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73717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669635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38582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14905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6730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95239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26258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031850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0748871-483B-FA46-9C9E-7F220EF389B2}"/>
              </a:ext>
            </a:extLst>
          </p:cNvPr>
          <p:cNvSpPr txBox="1"/>
          <p:nvPr/>
        </p:nvSpPr>
        <p:spPr>
          <a:xfrm>
            <a:off x="4783753" y="44437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A80343-2D20-0548-AD1C-C66A1B6D37D1}"/>
              </a:ext>
            </a:extLst>
          </p:cNvPr>
          <p:cNvSpPr txBox="1"/>
          <p:nvPr/>
        </p:nvSpPr>
        <p:spPr>
          <a:xfrm>
            <a:off x="321441" y="18817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A8CB17-4C94-5340-9A9F-75FA020E2CF5}"/>
              </a:ext>
            </a:extLst>
          </p:cNvPr>
          <p:cNvSpPr txBox="1"/>
          <p:nvPr/>
        </p:nvSpPr>
        <p:spPr>
          <a:xfrm>
            <a:off x="3305646" y="30822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3A2C81-897C-F747-BBBD-BF2E9681A532}"/>
              </a:ext>
            </a:extLst>
          </p:cNvPr>
          <p:cNvSpPr txBox="1"/>
          <p:nvPr/>
        </p:nvSpPr>
        <p:spPr>
          <a:xfrm>
            <a:off x="10329797" y="1292798"/>
            <a:ext cx="26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48BC3E-E393-364A-9F2D-E1BBF0AB2FA8}"/>
              </a:ext>
            </a:extLst>
          </p:cNvPr>
          <p:cNvSpPr txBox="1"/>
          <p:nvPr/>
        </p:nvSpPr>
        <p:spPr>
          <a:xfrm>
            <a:off x="3209639" y="15174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CCFFEA-21F9-AA47-BD65-217BC3C0856C}"/>
              </a:ext>
            </a:extLst>
          </p:cNvPr>
          <p:cNvSpPr txBox="1"/>
          <p:nvPr/>
        </p:nvSpPr>
        <p:spPr>
          <a:xfrm>
            <a:off x="7471660" y="112245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3ECF97-15B6-8542-B5AE-2D73340733AB}"/>
              </a:ext>
            </a:extLst>
          </p:cNvPr>
          <p:cNvCxnSpPr>
            <a:cxnSpLocks/>
          </p:cNvCxnSpPr>
          <p:nvPr/>
        </p:nvCxnSpPr>
        <p:spPr>
          <a:xfrm flipV="1">
            <a:off x="7528388" y="1467464"/>
            <a:ext cx="909535" cy="127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7F20717-6708-674A-A480-A784261D21A4}"/>
              </a:ext>
            </a:extLst>
          </p:cNvPr>
          <p:cNvSpPr txBox="1"/>
          <p:nvPr/>
        </p:nvSpPr>
        <p:spPr>
          <a:xfrm>
            <a:off x="319482" y="224084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EE1B6E-89D6-7F47-B80E-DBDB930363E5}"/>
              </a:ext>
            </a:extLst>
          </p:cNvPr>
          <p:cNvSpPr txBox="1"/>
          <p:nvPr/>
        </p:nvSpPr>
        <p:spPr>
          <a:xfrm>
            <a:off x="3206726" y="21955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CA4EE6-BB93-7B47-9FFB-C05BD8B9E802}"/>
              </a:ext>
            </a:extLst>
          </p:cNvPr>
          <p:cNvSpPr txBox="1"/>
          <p:nvPr/>
        </p:nvSpPr>
        <p:spPr>
          <a:xfrm>
            <a:off x="10329797" y="16321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4B07C0-D8CB-B145-A5E6-91FC15E81B0D}"/>
              </a:ext>
            </a:extLst>
          </p:cNvPr>
          <p:cNvSpPr txBox="1"/>
          <p:nvPr/>
        </p:nvSpPr>
        <p:spPr>
          <a:xfrm>
            <a:off x="7474589" y="14682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19069B8-A3B6-174C-96FC-7FA60D0E8EC0}"/>
              </a:ext>
            </a:extLst>
          </p:cNvPr>
          <p:cNvCxnSpPr>
            <a:cxnSpLocks/>
          </p:cNvCxnSpPr>
          <p:nvPr/>
        </p:nvCxnSpPr>
        <p:spPr>
          <a:xfrm flipV="1">
            <a:off x="7531317" y="1822084"/>
            <a:ext cx="909535" cy="127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35ABC9-B1C1-BA44-AF40-27F19153FC5F}"/>
              </a:ext>
            </a:extLst>
          </p:cNvPr>
          <p:cNvSpPr txBox="1"/>
          <p:nvPr/>
        </p:nvSpPr>
        <p:spPr>
          <a:xfrm>
            <a:off x="323588" y="22306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D1C62B-2538-7F42-8D4F-6D4D6495D255}"/>
              </a:ext>
            </a:extLst>
          </p:cNvPr>
          <p:cNvSpPr txBox="1"/>
          <p:nvPr/>
        </p:nvSpPr>
        <p:spPr>
          <a:xfrm>
            <a:off x="3698483" y="22070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0ED826-C80C-334D-9790-9679AA448C8B}"/>
              </a:ext>
            </a:extLst>
          </p:cNvPr>
          <p:cNvSpPr txBox="1"/>
          <p:nvPr/>
        </p:nvSpPr>
        <p:spPr>
          <a:xfrm>
            <a:off x="10308958" y="2000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CA6570-5019-4740-BC97-9CB9AE41B2DE}"/>
              </a:ext>
            </a:extLst>
          </p:cNvPr>
          <p:cNvSpPr txBox="1"/>
          <p:nvPr/>
        </p:nvSpPr>
        <p:spPr>
          <a:xfrm>
            <a:off x="328690" y="25940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CA7A09-F62E-2E4A-A637-39CA66876543}"/>
              </a:ext>
            </a:extLst>
          </p:cNvPr>
          <p:cNvSpPr txBox="1"/>
          <p:nvPr/>
        </p:nvSpPr>
        <p:spPr>
          <a:xfrm>
            <a:off x="313191" y="26051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FB086A-CB7D-C046-8A7E-3F01797DF82F}"/>
              </a:ext>
            </a:extLst>
          </p:cNvPr>
          <p:cNvSpPr txBox="1"/>
          <p:nvPr/>
        </p:nvSpPr>
        <p:spPr>
          <a:xfrm>
            <a:off x="10292496" y="23801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EA9A36-349F-C54C-8467-72CEC92F6B3E}"/>
              </a:ext>
            </a:extLst>
          </p:cNvPr>
          <p:cNvSpPr txBox="1"/>
          <p:nvPr/>
        </p:nvSpPr>
        <p:spPr>
          <a:xfrm>
            <a:off x="7477525" y="182291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51DF76-047F-844A-9317-80686FA1F38B}"/>
              </a:ext>
            </a:extLst>
          </p:cNvPr>
          <p:cNvCxnSpPr>
            <a:cxnSpLocks/>
          </p:cNvCxnSpPr>
          <p:nvPr/>
        </p:nvCxnSpPr>
        <p:spPr>
          <a:xfrm flipV="1">
            <a:off x="7534253" y="2176719"/>
            <a:ext cx="909535" cy="127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7FEA3D2-5A17-394D-86FE-28D0BAD8ED7E}"/>
              </a:ext>
            </a:extLst>
          </p:cNvPr>
          <p:cNvSpPr txBox="1"/>
          <p:nvPr/>
        </p:nvSpPr>
        <p:spPr>
          <a:xfrm>
            <a:off x="4294913" y="30876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BC907C1-5E02-4642-8B69-E78E8DCCE4CF}"/>
              </a:ext>
            </a:extLst>
          </p:cNvPr>
          <p:cNvSpPr txBox="1"/>
          <p:nvPr/>
        </p:nvSpPr>
        <p:spPr>
          <a:xfrm>
            <a:off x="3796233" y="30817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F2B91-96CA-B544-9F4F-06F7C2B19600}"/>
              </a:ext>
            </a:extLst>
          </p:cNvPr>
          <p:cNvSpPr txBox="1"/>
          <p:nvPr/>
        </p:nvSpPr>
        <p:spPr>
          <a:xfrm>
            <a:off x="319898" y="26013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71D2F1-414C-C140-9E94-E0F2772CA8FF}"/>
              </a:ext>
            </a:extLst>
          </p:cNvPr>
          <p:cNvSpPr txBox="1"/>
          <p:nvPr/>
        </p:nvSpPr>
        <p:spPr>
          <a:xfrm>
            <a:off x="10292496" y="27243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C5756B2-8EAA-0A40-BB09-D098F30F8738}"/>
              </a:ext>
            </a:extLst>
          </p:cNvPr>
          <p:cNvSpPr txBox="1"/>
          <p:nvPr/>
        </p:nvSpPr>
        <p:spPr>
          <a:xfrm>
            <a:off x="10305901" y="3098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6C01DF-6419-B544-83CA-61DA19AA6DC9}"/>
              </a:ext>
            </a:extLst>
          </p:cNvPr>
          <p:cNvSpPr txBox="1"/>
          <p:nvPr/>
        </p:nvSpPr>
        <p:spPr>
          <a:xfrm>
            <a:off x="3285252" y="443785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F147AF2-DD7B-4B4C-BBE5-9DB039CA445A}"/>
              </a:ext>
            </a:extLst>
          </p:cNvPr>
          <p:cNvSpPr txBox="1"/>
          <p:nvPr/>
        </p:nvSpPr>
        <p:spPr>
          <a:xfrm>
            <a:off x="3784744" y="44482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27E4F9-F98A-F244-BE80-965542D5E69B}"/>
              </a:ext>
            </a:extLst>
          </p:cNvPr>
          <p:cNvSpPr txBox="1"/>
          <p:nvPr/>
        </p:nvSpPr>
        <p:spPr>
          <a:xfrm>
            <a:off x="4280667" y="44437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6AAB32-BCC1-9A44-BC46-EB5B761F38D0}"/>
              </a:ext>
            </a:extLst>
          </p:cNvPr>
          <p:cNvSpPr txBox="1"/>
          <p:nvPr/>
        </p:nvSpPr>
        <p:spPr>
          <a:xfrm>
            <a:off x="319898" y="44284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94DC5B-6A29-AE4D-B1A6-AAFA9E4A6338}"/>
              </a:ext>
            </a:extLst>
          </p:cNvPr>
          <p:cNvSpPr txBox="1"/>
          <p:nvPr/>
        </p:nvSpPr>
        <p:spPr>
          <a:xfrm>
            <a:off x="328690" y="44284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55E376-F2D4-B640-BD96-AB53AB3CB960}"/>
              </a:ext>
            </a:extLst>
          </p:cNvPr>
          <p:cNvSpPr txBox="1"/>
          <p:nvPr/>
        </p:nvSpPr>
        <p:spPr>
          <a:xfrm>
            <a:off x="328690" y="44323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EF8AD7-99C4-5846-8311-2C047DE4DD8E}"/>
              </a:ext>
            </a:extLst>
          </p:cNvPr>
          <p:cNvSpPr txBox="1"/>
          <p:nvPr/>
        </p:nvSpPr>
        <p:spPr>
          <a:xfrm>
            <a:off x="313912" y="4428478"/>
            <a:ext cx="24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26A272-D804-374E-86CD-31CB37DA358A}"/>
              </a:ext>
            </a:extLst>
          </p:cNvPr>
          <p:cNvSpPr txBox="1"/>
          <p:nvPr/>
        </p:nvSpPr>
        <p:spPr>
          <a:xfrm>
            <a:off x="10292496" y="38251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B7A735E-D49C-0F48-9786-A17DB9625AF2}"/>
              </a:ext>
            </a:extLst>
          </p:cNvPr>
          <p:cNvSpPr txBox="1"/>
          <p:nvPr/>
        </p:nvSpPr>
        <p:spPr>
          <a:xfrm>
            <a:off x="10578440" y="4521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411A22-E6E7-A342-AAA1-84E9833D1AC7}"/>
              </a:ext>
            </a:extLst>
          </p:cNvPr>
          <p:cNvSpPr txBox="1"/>
          <p:nvPr/>
        </p:nvSpPr>
        <p:spPr>
          <a:xfrm>
            <a:off x="10288119" y="42277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24DAF94-D7E4-DE48-88D9-D5AF21D731B9}"/>
              </a:ext>
            </a:extLst>
          </p:cNvPr>
          <p:cNvSpPr txBox="1"/>
          <p:nvPr/>
        </p:nvSpPr>
        <p:spPr>
          <a:xfrm>
            <a:off x="10305901" y="45762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42EFCA-925D-BA46-AE13-5C1A20B40770}"/>
              </a:ext>
            </a:extLst>
          </p:cNvPr>
          <p:cNvSpPr txBox="1"/>
          <p:nvPr/>
        </p:nvSpPr>
        <p:spPr>
          <a:xfrm>
            <a:off x="10323683" y="49219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08E2FC6-0087-8B44-BBF3-71FAEEE4F843}"/>
              </a:ext>
            </a:extLst>
          </p:cNvPr>
          <p:cNvSpPr txBox="1"/>
          <p:nvPr/>
        </p:nvSpPr>
        <p:spPr>
          <a:xfrm>
            <a:off x="7472976" y="363965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7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F3E8D99-F7D8-D643-9E4B-A0306E874F83}"/>
              </a:ext>
            </a:extLst>
          </p:cNvPr>
          <p:cNvCxnSpPr>
            <a:cxnSpLocks/>
          </p:cNvCxnSpPr>
          <p:nvPr/>
        </p:nvCxnSpPr>
        <p:spPr>
          <a:xfrm flipV="1">
            <a:off x="7529704" y="3993451"/>
            <a:ext cx="909535" cy="127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4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3982 L 0.74623 -0.094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85 L 0.64323 -0.034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4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209 L 0.74571 -0.0879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44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64674 -0.0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1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74532 -0.0340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66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6017 -0.0347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74128 -0.0310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57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63255 -0.1023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2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74258 0.0141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22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5931 -0.054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73907 0.0669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5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55143 -0.0013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601 L 0.74401 -0.0939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1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1042 L 0.63424 -0.0912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6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74336 -0.0402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59179 -0.03611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74336 0.0134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55339 0.0164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74726 0.07013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57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50937 0.07176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8" grpId="0"/>
      <p:bldP spid="69" grpId="0"/>
      <p:bldP spid="70" grpId="0"/>
      <p:bldP spid="71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2" grpId="0"/>
      <p:bldP spid="83" grpId="0"/>
      <p:bldP spid="84" grpId="0"/>
      <p:bldP spid="85" grpId="0"/>
      <p:bldP spid="87" grpId="0"/>
      <p:bldP spid="88" grpId="0"/>
      <p:bldP spid="89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3" grpId="0"/>
      <p:bldP spid="104" grpId="0"/>
      <p:bldP spid="105" grpId="0"/>
      <p:bldP spid="1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1B90-2DCC-B648-99FA-3D2AD455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77004"/>
            <a:ext cx="9905998" cy="872825"/>
          </a:xfrm>
        </p:spPr>
        <p:txBody>
          <a:bodyPr/>
          <a:lstStyle/>
          <a:p>
            <a:r>
              <a:rPr lang="en-US" dirty="0"/>
              <a:t>Clustered hashing structure &amp;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17BC-222D-904D-80EF-1672792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585" y="1658143"/>
            <a:ext cx="6260123" cy="400242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Items of the same bucket clustered together</a:t>
            </a:r>
          </a:p>
          <a:p>
            <a:pPr marL="285750" indent="-285750"/>
            <a:r>
              <a:rPr lang="en-US" dirty="0"/>
              <a:t>Cluster is located at or after its bucket</a:t>
            </a:r>
          </a:p>
          <a:p>
            <a:pPr marL="285750" indent="-285750"/>
            <a:r>
              <a:rPr lang="en-US" dirty="0"/>
              <a:t>Clusters are arranged in the order of its bucket</a:t>
            </a:r>
          </a:p>
          <a:p>
            <a:r>
              <a:rPr lang="en-US" dirty="0"/>
              <a:t>No gaps between bucket and head of cluster </a:t>
            </a:r>
          </a:p>
          <a:p>
            <a:r>
              <a:rPr lang="en-US" dirty="0"/>
              <a:t>No gaps inside the cluster</a:t>
            </a:r>
          </a:p>
          <a:p>
            <a:r>
              <a:rPr lang="en-US" dirty="0"/>
              <a:t>Overflow area at the end of the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A931B-6620-2A45-8E72-352F5C42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0" y="1349828"/>
            <a:ext cx="5168381" cy="50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E555-1F14-EE49-859E-8D0E8B98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8FAC-2349-8947-9294-A33F91A4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10359" cy="3541714"/>
          </a:xfrm>
        </p:spPr>
        <p:txBody>
          <a:bodyPr/>
          <a:lstStyle/>
          <a:p>
            <a:r>
              <a:rPr lang="en-US" dirty="0"/>
              <a:t>Mostly C++ developer, some python/java/go projects</a:t>
            </a:r>
          </a:p>
          <a:p>
            <a:r>
              <a:rPr lang="en-US" dirty="0"/>
              <a:t>1 year in network security industry with ICEBRG/GIGAMON INSIGHT</a:t>
            </a:r>
          </a:p>
          <a:p>
            <a:r>
              <a:rPr lang="en-US" dirty="0"/>
              <a:t>10 years in financial industry building high frequency trading platforms</a:t>
            </a:r>
          </a:p>
          <a:p>
            <a:r>
              <a:rPr lang="en-US" dirty="0"/>
              <a:t>5 years with Fabless Video chip startup.</a:t>
            </a:r>
          </a:p>
          <a:p>
            <a:r>
              <a:rPr lang="en-US" dirty="0"/>
              <a:t>3 years with Microsoft MSTV group</a:t>
            </a:r>
          </a:p>
        </p:txBody>
      </p:sp>
    </p:spTree>
    <p:extLst>
      <p:ext uri="{BB962C8B-B14F-4D97-AF65-F5344CB8AC3E}">
        <p14:creationId xmlns:p14="http://schemas.microsoft.com/office/powerpoint/2010/main" val="1802339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-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778" y="959224"/>
            <a:ext cx="6348046" cy="5421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Lookup(key)</a:t>
            </a:r>
          </a:p>
          <a:p>
            <a:pPr lvl="1"/>
            <a:r>
              <a:rPr lang="en-US" dirty="0"/>
              <a:t>bucket = Bucket(key)</a:t>
            </a:r>
          </a:p>
          <a:p>
            <a:pPr lvl="1"/>
            <a:r>
              <a:rPr lang="en-US" dirty="0"/>
              <a:t>Start from index I = bucket</a:t>
            </a:r>
          </a:p>
          <a:p>
            <a:pPr lvl="1"/>
            <a:r>
              <a:rPr lang="en-US" dirty="0"/>
              <a:t>If table[</a:t>
            </a:r>
            <a:r>
              <a:rPr lang="en-US" dirty="0" err="1"/>
              <a:t>i</a:t>
            </a:r>
            <a:r>
              <a:rPr lang="en-US" dirty="0"/>
              <a:t>].bucket == bucket &amp;&amp; table[</a:t>
            </a:r>
            <a:r>
              <a:rPr lang="en-US" dirty="0" err="1"/>
              <a:t>i</a:t>
            </a:r>
            <a:r>
              <a:rPr lang="en-US" dirty="0"/>
              <a:t>].key == key</a:t>
            </a:r>
          </a:p>
          <a:p>
            <a:pPr lvl="2"/>
            <a:r>
              <a:rPr lang="en-US" dirty="0"/>
              <a:t>Found, I is position</a:t>
            </a:r>
          </a:p>
          <a:p>
            <a:pPr lvl="1"/>
            <a:r>
              <a:rPr lang="en-US" dirty="0"/>
              <a:t>Table[</a:t>
            </a:r>
            <a:r>
              <a:rPr lang="en-US" dirty="0" err="1"/>
              <a:t>i</a:t>
            </a:r>
            <a:r>
              <a:rPr lang="en-US" dirty="0"/>
              <a:t>].bucket &gt; bucket or empty</a:t>
            </a:r>
          </a:p>
          <a:p>
            <a:pPr lvl="2"/>
            <a:r>
              <a:rPr lang="en-US" dirty="0"/>
              <a:t>Not found, </a:t>
            </a:r>
            <a:r>
              <a:rPr lang="en-US" dirty="0" err="1"/>
              <a:t>i</a:t>
            </a:r>
            <a:r>
              <a:rPr lang="en-US" dirty="0"/>
              <a:t> is </a:t>
            </a:r>
            <a:r>
              <a:rPr lang="en-US" dirty="0" err="1"/>
              <a:t>insert_position</a:t>
            </a:r>
            <a:endParaRPr lang="en-US" dirty="0"/>
          </a:p>
          <a:p>
            <a:r>
              <a:rPr lang="en-US" dirty="0"/>
              <a:t>Lookup(22)</a:t>
            </a:r>
          </a:p>
          <a:p>
            <a:pPr lvl="1"/>
            <a:r>
              <a:rPr lang="en-US" dirty="0"/>
              <a:t>Found, index = 4</a:t>
            </a:r>
          </a:p>
          <a:p>
            <a:r>
              <a:rPr lang="en-US" dirty="0"/>
              <a:t>Lookup(42)</a:t>
            </a:r>
          </a:p>
          <a:p>
            <a:pPr lvl="1"/>
            <a:r>
              <a:rPr lang="en-US" dirty="0"/>
              <a:t>Not found, index stopped at 6.</a:t>
            </a:r>
          </a:p>
          <a:p>
            <a:pPr lvl="1"/>
            <a:r>
              <a:rPr lang="en-US" dirty="0"/>
              <a:t>Index 6 is its  insert position</a:t>
            </a:r>
          </a:p>
          <a:p>
            <a:pPr lvl="1"/>
            <a:r>
              <a:rPr lang="en-US" dirty="0" err="1"/>
              <a:t>insert_position</a:t>
            </a:r>
            <a:r>
              <a:rPr lang="en-US" dirty="0"/>
              <a:t> is the end of the key’s cluster.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562F26-DBCA-A646-AA10-13345EC6E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01062"/>
              </p:ext>
            </p:extLst>
          </p:nvPr>
        </p:nvGraphicFramePr>
        <p:xfrm>
          <a:off x="1714357" y="1066799"/>
          <a:ext cx="3080787" cy="551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59">
                  <a:extLst>
                    <a:ext uri="{9D8B030D-6E8A-4147-A177-3AD203B41FA5}">
                      <a16:colId xmlns:a16="http://schemas.microsoft.com/office/drawing/2014/main" val="3898386751"/>
                    </a:ext>
                  </a:extLst>
                </a:gridCol>
                <a:gridCol w="883588">
                  <a:extLst>
                    <a:ext uri="{9D8B030D-6E8A-4147-A177-3AD203B41FA5}">
                      <a16:colId xmlns:a16="http://schemas.microsoft.com/office/drawing/2014/main" val="3524424844"/>
                    </a:ext>
                  </a:extLst>
                </a:gridCol>
                <a:gridCol w="965214">
                  <a:extLst>
                    <a:ext uri="{9D8B030D-6E8A-4147-A177-3AD203B41FA5}">
                      <a16:colId xmlns:a16="http://schemas.microsoft.com/office/drawing/2014/main" val="174503531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03244679"/>
                    </a:ext>
                  </a:extLst>
                </a:gridCol>
              </a:tblGrid>
              <a:tr h="396787"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bucket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04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90241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73995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222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67169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29187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2113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3717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69635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8582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905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6730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95239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26258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0318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95376B7-27D5-5144-8A36-4984F83ACDFF}"/>
              </a:ext>
            </a:extLst>
          </p:cNvPr>
          <p:cNvSpPr txBox="1"/>
          <p:nvPr/>
        </p:nvSpPr>
        <p:spPr>
          <a:xfrm rot="1127753">
            <a:off x="466647" y="170589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Lookup(22)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2D91DF-5D6F-EF47-92A5-580202553EF4}"/>
              </a:ext>
            </a:extLst>
          </p:cNvPr>
          <p:cNvCxnSpPr>
            <a:cxnSpLocks/>
          </p:cNvCxnSpPr>
          <p:nvPr/>
        </p:nvCxnSpPr>
        <p:spPr>
          <a:xfrm>
            <a:off x="439426" y="1890556"/>
            <a:ext cx="1274931" cy="4746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5B10B5-899D-EA4C-904C-44BFFB967A53}"/>
              </a:ext>
            </a:extLst>
          </p:cNvPr>
          <p:cNvSpPr txBox="1"/>
          <p:nvPr/>
        </p:nvSpPr>
        <p:spPr>
          <a:xfrm rot="19233283">
            <a:off x="155684" y="26120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Lookup(42)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A8BCBE-5400-8743-A97D-01A8E10E52B8}"/>
              </a:ext>
            </a:extLst>
          </p:cNvPr>
          <p:cNvCxnSpPr>
            <a:cxnSpLocks/>
          </p:cNvCxnSpPr>
          <p:nvPr/>
        </p:nvCxnSpPr>
        <p:spPr>
          <a:xfrm flipV="1">
            <a:off x="540159" y="2383777"/>
            <a:ext cx="1193248" cy="79254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75CA87-E2FD-3240-A959-6F4112BF80DA}"/>
              </a:ext>
            </a:extLst>
          </p:cNvPr>
          <p:cNvSpPr txBox="1"/>
          <p:nvPr/>
        </p:nvSpPr>
        <p:spPr>
          <a:xfrm>
            <a:off x="1724258" y="2189815"/>
            <a:ext cx="66811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55E4E9-CE36-4048-85EE-E6306815FC3F}"/>
              </a:ext>
            </a:extLst>
          </p:cNvPr>
          <p:cNvSpPr txBox="1"/>
          <p:nvPr/>
        </p:nvSpPr>
        <p:spPr>
          <a:xfrm>
            <a:off x="2402276" y="2190401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F39B3E-6F02-6C46-9C47-11D4283723B4}"/>
              </a:ext>
            </a:extLst>
          </p:cNvPr>
          <p:cNvSpPr txBox="1"/>
          <p:nvPr/>
        </p:nvSpPr>
        <p:spPr>
          <a:xfrm>
            <a:off x="2412215" y="3674626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0C16D-0EAE-4E42-ABA8-460DC5D77FA1}"/>
              </a:ext>
            </a:extLst>
          </p:cNvPr>
          <p:cNvSpPr txBox="1"/>
          <p:nvPr/>
        </p:nvSpPr>
        <p:spPr>
          <a:xfrm>
            <a:off x="2403468" y="2556056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698AF-2FEA-0541-9222-C76602B6DD22}"/>
              </a:ext>
            </a:extLst>
          </p:cNvPr>
          <p:cNvSpPr txBox="1"/>
          <p:nvPr/>
        </p:nvSpPr>
        <p:spPr>
          <a:xfrm>
            <a:off x="2402275" y="2913087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5456D-1CBF-314A-89A0-E088C15E7F2A}"/>
              </a:ext>
            </a:extLst>
          </p:cNvPr>
          <p:cNvSpPr txBox="1"/>
          <p:nvPr/>
        </p:nvSpPr>
        <p:spPr>
          <a:xfrm>
            <a:off x="3295769" y="2925388"/>
            <a:ext cx="95401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F5B375-6A4A-BB41-8E31-FA1AFE799D17}"/>
              </a:ext>
            </a:extLst>
          </p:cNvPr>
          <p:cNvSpPr txBox="1"/>
          <p:nvPr/>
        </p:nvSpPr>
        <p:spPr>
          <a:xfrm>
            <a:off x="4247995" y="2925388"/>
            <a:ext cx="54715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735206-6DD3-C84D-8140-809E0A8741A6}"/>
              </a:ext>
            </a:extLst>
          </p:cNvPr>
          <p:cNvSpPr txBox="1"/>
          <p:nvPr/>
        </p:nvSpPr>
        <p:spPr>
          <a:xfrm>
            <a:off x="2412215" y="3288742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58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2" grpId="0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34" grpId="1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436" y="149755"/>
            <a:ext cx="9905998" cy="608618"/>
          </a:xfrm>
        </p:spPr>
        <p:txBody>
          <a:bodyPr/>
          <a:lstStyle/>
          <a:p>
            <a:r>
              <a:rPr lang="en-US" dirty="0"/>
              <a:t>Clustered hashing – insert(key)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59224"/>
            <a:ext cx="5659722" cy="5421771"/>
          </a:xfrm>
        </p:spPr>
        <p:txBody>
          <a:bodyPr>
            <a:normAutofit/>
          </a:bodyPr>
          <a:lstStyle/>
          <a:p>
            <a:r>
              <a:rPr lang="en-US" dirty="0"/>
              <a:t>Lookup(key) for position. If key exists, replace the value and done.</a:t>
            </a:r>
          </a:p>
          <a:p>
            <a:r>
              <a:rPr lang="en-US" dirty="0"/>
              <a:t>If key doesn’t exist, we get </a:t>
            </a:r>
            <a:r>
              <a:rPr lang="en-US" dirty="0" err="1"/>
              <a:t>insert_position</a:t>
            </a:r>
            <a:endParaRPr lang="en-US" dirty="0"/>
          </a:p>
          <a:p>
            <a:pPr lvl="1"/>
            <a:r>
              <a:rPr lang="en-US" dirty="0"/>
              <a:t>If table[</a:t>
            </a:r>
            <a:r>
              <a:rPr lang="en-US" dirty="0" err="1"/>
              <a:t>insert_position</a:t>
            </a:r>
            <a:r>
              <a:rPr lang="en-US" dirty="0"/>
              <a:t>] is not empty</a:t>
            </a:r>
          </a:p>
          <a:p>
            <a:pPr lvl="2"/>
            <a:r>
              <a:rPr lang="en-US" dirty="0"/>
              <a:t>Relocate table[</a:t>
            </a:r>
            <a:r>
              <a:rPr lang="en-US" dirty="0" err="1"/>
              <a:t>insert_position</a:t>
            </a:r>
            <a:r>
              <a:rPr lang="en-US" dirty="0"/>
              <a:t>] from the head of its cluster to the end of its cluster, recursively , adjust distance according</a:t>
            </a:r>
          </a:p>
          <a:p>
            <a:pPr lvl="1"/>
            <a:r>
              <a:rPr lang="en-US" dirty="0"/>
              <a:t>Put key in table[</a:t>
            </a:r>
            <a:r>
              <a:rPr lang="en-US" dirty="0" err="1"/>
              <a:t>insert_position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Adjust distance accordingly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678AED-762E-D941-AD6E-FDE9FC453ED5}"/>
              </a:ext>
            </a:extLst>
          </p:cNvPr>
          <p:cNvSpPr txBox="1">
            <a:spLocks/>
          </p:cNvSpPr>
          <p:nvPr/>
        </p:nvSpPr>
        <p:spPr>
          <a:xfrm>
            <a:off x="1749552" y="1853820"/>
            <a:ext cx="5332187" cy="542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06F0AA-2F8C-034B-9ECA-79CAFB962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74765"/>
              </p:ext>
            </p:extLst>
          </p:nvPr>
        </p:nvGraphicFramePr>
        <p:xfrm>
          <a:off x="1545653" y="1338371"/>
          <a:ext cx="308078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59">
                  <a:extLst>
                    <a:ext uri="{9D8B030D-6E8A-4147-A177-3AD203B41FA5}">
                      <a16:colId xmlns:a16="http://schemas.microsoft.com/office/drawing/2014/main" val="3898386751"/>
                    </a:ext>
                  </a:extLst>
                </a:gridCol>
                <a:gridCol w="883588">
                  <a:extLst>
                    <a:ext uri="{9D8B030D-6E8A-4147-A177-3AD203B41FA5}">
                      <a16:colId xmlns:a16="http://schemas.microsoft.com/office/drawing/2014/main" val="3524424844"/>
                    </a:ext>
                  </a:extLst>
                </a:gridCol>
                <a:gridCol w="965214">
                  <a:extLst>
                    <a:ext uri="{9D8B030D-6E8A-4147-A177-3AD203B41FA5}">
                      <a16:colId xmlns:a16="http://schemas.microsoft.com/office/drawing/2014/main" val="174503531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03244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bucket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04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90241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73995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222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67169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29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2113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3717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69635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8582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905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6730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95239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26258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0318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ECEB99-2A99-D440-9175-411852ADD85A}"/>
              </a:ext>
            </a:extLst>
          </p:cNvPr>
          <p:cNvSpPr txBox="1"/>
          <p:nvPr/>
        </p:nvSpPr>
        <p:spPr>
          <a:xfrm rot="19088954">
            <a:off x="284682" y="2458473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Insert(50)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B176FA-D059-A34B-93D3-90E91DD131CD}"/>
              </a:ext>
            </a:extLst>
          </p:cNvPr>
          <p:cNvCxnSpPr>
            <a:cxnSpLocks/>
          </p:cNvCxnSpPr>
          <p:nvPr/>
        </p:nvCxnSpPr>
        <p:spPr>
          <a:xfrm flipV="1">
            <a:off x="417766" y="2245833"/>
            <a:ext cx="1139279" cy="115696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3BAC3461-06E2-BB46-B735-9C4400636EE9}"/>
              </a:ext>
            </a:extLst>
          </p:cNvPr>
          <p:cNvSpPr/>
          <p:nvPr/>
        </p:nvSpPr>
        <p:spPr>
          <a:xfrm rot="5400000">
            <a:off x="4186772" y="2022636"/>
            <a:ext cx="879333" cy="1143544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290DF949-FAFF-1E45-B0EC-1CDF6271D6A3}"/>
              </a:ext>
            </a:extLst>
          </p:cNvPr>
          <p:cNvSpPr/>
          <p:nvPr/>
        </p:nvSpPr>
        <p:spPr>
          <a:xfrm rot="5400000">
            <a:off x="4017283" y="2988881"/>
            <a:ext cx="1218310" cy="1143545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4F48E-A7C2-3649-8703-A6CD183B09FC}"/>
              </a:ext>
            </a:extLst>
          </p:cNvPr>
          <p:cNvSpPr txBox="1"/>
          <p:nvPr/>
        </p:nvSpPr>
        <p:spPr>
          <a:xfrm>
            <a:off x="4705857" y="2437920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Relocate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96842-AE49-F844-826B-E5CE2235DA30}"/>
              </a:ext>
            </a:extLst>
          </p:cNvPr>
          <p:cNvSpPr txBox="1"/>
          <p:nvPr/>
        </p:nvSpPr>
        <p:spPr>
          <a:xfrm>
            <a:off x="4660134" y="3364858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Relocate 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59506-BC11-9745-9017-21C495308724}"/>
              </a:ext>
            </a:extLst>
          </p:cNvPr>
          <p:cNvSpPr txBox="1"/>
          <p:nvPr/>
        </p:nvSpPr>
        <p:spPr>
          <a:xfrm>
            <a:off x="2228563" y="2068588"/>
            <a:ext cx="89355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A4F3E8-D22E-DC4D-8F56-3F066B0A48D9}"/>
              </a:ext>
            </a:extLst>
          </p:cNvPr>
          <p:cNvSpPr txBox="1"/>
          <p:nvPr/>
        </p:nvSpPr>
        <p:spPr>
          <a:xfrm>
            <a:off x="3122116" y="2068923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31E2E-07BB-A14F-B3FE-3CFC439E0A17}"/>
              </a:ext>
            </a:extLst>
          </p:cNvPr>
          <p:cNvSpPr txBox="1"/>
          <p:nvPr/>
        </p:nvSpPr>
        <p:spPr>
          <a:xfrm>
            <a:off x="4082907" y="2072856"/>
            <a:ext cx="523839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22F734-7D77-3543-A2F6-270ED3515C73}"/>
              </a:ext>
            </a:extLst>
          </p:cNvPr>
          <p:cNvSpPr txBox="1"/>
          <p:nvPr/>
        </p:nvSpPr>
        <p:spPr>
          <a:xfrm>
            <a:off x="2228563" y="2792820"/>
            <a:ext cx="89355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8E22-5F33-164A-92DB-46BB56F364B0}"/>
              </a:ext>
            </a:extLst>
          </p:cNvPr>
          <p:cNvSpPr txBox="1"/>
          <p:nvPr/>
        </p:nvSpPr>
        <p:spPr>
          <a:xfrm>
            <a:off x="3122116" y="2793155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44B1C-00A0-F24B-9474-80644E25295C}"/>
              </a:ext>
            </a:extLst>
          </p:cNvPr>
          <p:cNvSpPr txBox="1"/>
          <p:nvPr/>
        </p:nvSpPr>
        <p:spPr>
          <a:xfrm>
            <a:off x="4082907" y="2796261"/>
            <a:ext cx="53798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E22BA-CA81-0C45-B7A1-893135692B02}"/>
              </a:ext>
            </a:extLst>
          </p:cNvPr>
          <p:cNvSpPr txBox="1"/>
          <p:nvPr/>
        </p:nvSpPr>
        <p:spPr>
          <a:xfrm>
            <a:off x="2228563" y="2070548"/>
            <a:ext cx="89355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AB60A9-4F52-D449-B5AE-EC66DA3B528F}"/>
              </a:ext>
            </a:extLst>
          </p:cNvPr>
          <p:cNvSpPr txBox="1"/>
          <p:nvPr/>
        </p:nvSpPr>
        <p:spPr>
          <a:xfrm>
            <a:off x="3122116" y="2070883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897467-9398-CE4C-99E6-AF6A3C96FEE3}"/>
              </a:ext>
            </a:extLst>
          </p:cNvPr>
          <p:cNvSpPr txBox="1"/>
          <p:nvPr/>
        </p:nvSpPr>
        <p:spPr>
          <a:xfrm>
            <a:off x="4082907" y="2074816"/>
            <a:ext cx="54622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04F913-C444-1840-96A9-9FFAB486D8A9}"/>
              </a:ext>
            </a:extLst>
          </p:cNvPr>
          <p:cNvSpPr txBox="1"/>
          <p:nvPr/>
        </p:nvSpPr>
        <p:spPr>
          <a:xfrm>
            <a:off x="3119427" y="3896905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22D0F0-54E0-614B-ACD2-A13924F11795}"/>
              </a:ext>
            </a:extLst>
          </p:cNvPr>
          <p:cNvSpPr txBox="1"/>
          <p:nvPr/>
        </p:nvSpPr>
        <p:spPr>
          <a:xfrm>
            <a:off x="3119427" y="2797791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F4D504-C6D7-D94F-BA66-B3E2F4BA610C}"/>
              </a:ext>
            </a:extLst>
          </p:cNvPr>
          <p:cNvSpPr txBox="1"/>
          <p:nvPr/>
        </p:nvSpPr>
        <p:spPr>
          <a:xfrm>
            <a:off x="3119427" y="2068588"/>
            <a:ext cx="95810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40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00078 0.161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80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0.1622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1.04167E-6 0.1606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3.75E-6 0.1055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3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1055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00052 0.105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/>
      <p:bldP spid="15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E0CA73-CF9B-A34A-B24F-6A746804A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873683"/>
              </p:ext>
            </p:extLst>
          </p:nvPr>
        </p:nvGraphicFramePr>
        <p:xfrm>
          <a:off x="1714357" y="1066799"/>
          <a:ext cx="3080787" cy="551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59">
                  <a:extLst>
                    <a:ext uri="{9D8B030D-6E8A-4147-A177-3AD203B41FA5}">
                      <a16:colId xmlns:a16="http://schemas.microsoft.com/office/drawing/2014/main" val="3898386751"/>
                    </a:ext>
                  </a:extLst>
                </a:gridCol>
                <a:gridCol w="883588">
                  <a:extLst>
                    <a:ext uri="{9D8B030D-6E8A-4147-A177-3AD203B41FA5}">
                      <a16:colId xmlns:a16="http://schemas.microsoft.com/office/drawing/2014/main" val="3524424844"/>
                    </a:ext>
                  </a:extLst>
                </a:gridCol>
                <a:gridCol w="965214">
                  <a:extLst>
                    <a:ext uri="{9D8B030D-6E8A-4147-A177-3AD203B41FA5}">
                      <a16:colId xmlns:a16="http://schemas.microsoft.com/office/drawing/2014/main" val="174503531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03244679"/>
                    </a:ext>
                  </a:extLst>
                </a:gridCol>
              </a:tblGrid>
              <a:tr h="396787"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bucket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047"/>
                  </a:ext>
                </a:extLst>
              </a:tr>
              <a:tr h="327677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90241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73995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222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67169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29187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2113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3717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69635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85827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9054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67306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95239"/>
                  </a:ext>
                </a:extLst>
              </a:tr>
              <a:tr h="337748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26258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0318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– remove(key)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016" y="885037"/>
            <a:ext cx="5665692" cy="5421771"/>
          </a:xfrm>
        </p:spPr>
        <p:txBody>
          <a:bodyPr>
            <a:normAutofit/>
          </a:bodyPr>
          <a:lstStyle/>
          <a:p>
            <a:r>
              <a:rPr lang="en-US" dirty="0"/>
              <a:t>Index = Lookup(key)</a:t>
            </a:r>
          </a:p>
          <a:p>
            <a:pPr lvl="1"/>
            <a:r>
              <a:rPr lang="en-US" dirty="0"/>
              <a:t>Not found, done</a:t>
            </a:r>
          </a:p>
          <a:p>
            <a:pPr lvl="1"/>
            <a:r>
              <a:rPr lang="en-US" dirty="0"/>
              <a:t>Found</a:t>
            </a:r>
          </a:p>
          <a:p>
            <a:pPr lvl="2"/>
            <a:r>
              <a:rPr lang="en-US" dirty="0"/>
              <a:t>Remove(index), table[index] now empty.</a:t>
            </a:r>
          </a:p>
          <a:p>
            <a:pPr lvl="2"/>
            <a:r>
              <a:rPr lang="en-US" dirty="0"/>
              <a:t>Repeat</a:t>
            </a:r>
          </a:p>
          <a:p>
            <a:pPr lvl="3"/>
            <a:r>
              <a:rPr lang="en-US" dirty="0"/>
              <a:t>If table[index+1] empty, done</a:t>
            </a:r>
          </a:p>
          <a:p>
            <a:pPr lvl="3"/>
            <a:r>
              <a:rPr lang="en-US" dirty="0"/>
              <a:t>If table[index+1].distance == 0, done</a:t>
            </a:r>
          </a:p>
          <a:p>
            <a:pPr lvl="3"/>
            <a:r>
              <a:rPr lang="en-US" dirty="0"/>
              <a:t>Find the tail of cluster table[index+1] belongs.</a:t>
            </a:r>
          </a:p>
          <a:p>
            <a:pPr lvl="3"/>
            <a:r>
              <a:rPr lang="en-US" dirty="0"/>
              <a:t>Move table[tail] to index, making it head of its cluster.</a:t>
            </a:r>
          </a:p>
          <a:p>
            <a:pPr lvl="3"/>
            <a:r>
              <a:rPr lang="en-US" dirty="0"/>
              <a:t>Adjust distance accordingly</a:t>
            </a:r>
          </a:p>
          <a:p>
            <a:pPr lvl="3"/>
            <a:r>
              <a:rPr lang="en-US" dirty="0"/>
              <a:t>Set index = tail as tail is now empty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00BF8-9494-0E47-B85D-973CEAE791CA}"/>
              </a:ext>
            </a:extLst>
          </p:cNvPr>
          <p:cNvSpPr txBox="1"/>
          <p:nvPr/>
        </p:nvSpPr>
        <p:spPr>
          <a:xfrm>
            <a:off x="446317" y="1626761"/>
            <a:ext cx="126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Remove(11)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C5ACDF-D3DB-D840-98AF-BC25B157E800}"/>
              </a:ext>
            </a:extLst>
          </p:cNvPr>
          <p:cNvCxnSpPr>
            <a:cxnSpLocks/>
          </p:cNvCxnSpPr>
          <p:nvPr/>
        </p:nvCxnSpPr>
        <p:spPr>
          <a:xfrm>
            <a:off x="469094" y="1996093"/>
            <a:ext cx="126458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4E46D4-335D-7A43-8A40-95972BAFECEB}"/>
              </a:ext>
            </a:extLst>
          </p:cNvPr>
          <p:cNvSpPr txBox="1"/>
          <p:nvPr/>
        </p:nvSpPr>
        <p:spPr>
          <a:xfrm>
            <a:off x="2392375" y="1832079"/>
            <a:ext cx="894477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978E4-778F-724C-8218-774A868BD44B}"/>
              </a:ext>
            </a:extLst>
          </p:cNvPr>
          <p:cNvSpPr txBox="1"/>
          <p:nvPr/>
        </p:nvSpPr>
        <p:spPr>
          <a:xfrm>
            <a:off x="2403468" y="2556056"/>
            <a:ext cx="88240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C0EA1-3741-C54D-A61B-2A9B267FEC90}"/>
              </a:ext>
            </a:extLst>
          </p:cNvPr>
          <p:cNvSpPr txBox="1"/>
          <p:nvPr/>
        </p:nvSpPr>
        <p:spPr>
          <a:xfrm>
            <a:off x="2402275" y="2913087"/>
            <a:ext cx="882401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0A30F-4949-8B4E-9949-11969FD8C879}"/>
              </a:ext>
            </a:extLst>
          </p:cNvPr>
          <p:cNvSpPr txBox="1"/>
          <p:nvPr/>
        </p:nvSpPr>
        <p:spPr>
          <a:xfrm>
            <a:off x="4248350" y="1825729"/>
            <a:ext cx="547150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D07AD-4EEE-5C4C-81B6-0845A9FBF9CB}"/>
              </a:ext>
            </a:extLst>
          </p:cNvPr>
          <p:cNvSpPr txBox="1"/>
          <p:nvPr/>
        </p:nvSpPr>
        <p:spPr>
          <a:xfrm>
            <a:off x="2392375" y="2193932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60349-E1D5-2846-9D0B-6513EF3B9DFD}"/>
              </a:ext>
            </a:extLst>
          </p:cNvPr>
          <p:cNvSpPr txBox="1"/>
          <p:nvPr/>
        </p:nvSpPr>
        <p:spPr>
          <a:xfrm>
            <a:off x="4248051" y="2202962"/>
            <a:ext cx="54715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FA507-BC3D-3B4C-AA6A-20D5E8E393F2}"/>
              </a:ext>
            </a:extLst>
          </p:cNvPr>
          <p:cNvSpPr txBox="1"/>
          <p:nvPr/>
        </p:nvSpPr>
        <p:spPr>
          <a:xfrm>
            <a:off x="2396727" y="2194307"/>
            <a:ext cx="889530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54D43-309F-8546-9110-4E86D68FCD78}"/>
              </a:ext>
            </a:extLst>
          </p:cNvPr>
          <p:cNvSpPr txBox="1"/>
          <p:nvPr/>
        </p:nvSpPr>
        <p:spPr>
          <a:xfrm>
            <a:off x="3281903" y="1817982"/>
            <a:ext cx="968268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77E188-C301-994C-9278-C0E823B84CCA}"/>
              </a:ext>
            </a:extLst>
          </p:cNvPr>
          <p:cNvSpPr txBox="1"/>
          <p:nvPr/>
        </p:nvSpPr>
        <p:spPr>
          <a:xfrm>
            <a:off x="4251751" y="2193119"/>
            <a:ext cx="547150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06FD49-D2E0-614E-B443-C3D45C96332A}"/>
              </a:ext>
            </a:extLst>
          </p:cNvPr>
          <p:cNvSpPr txBox="1"/>
          <p:nvPr/>
        </p:nvSpPr>
        <p:spPr>
          <a:xfrm>
            <a:off x="3284676" y="2193932"/>
            <a:ext cx="95401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CAF0B2-5599-1741-A93D-6724B58F1EF6}"/>
              </a:ext>
            </a:extLst>
          </p:cNvPr>
          <p:cNvSpPr txBox="1"/>
          <p:nvPr/>
        </p:nvSpPr>
        <p:spPr>
          <a:xfrm>
            <a:off x="3289031" y="2195858"/>
            <a:ext cx="961140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D1914-0537-C747-B5B2-91174E8CC7A2}"/>
              </a:ext>
            </a:extLst>
          </p:cNvPr>
          <p:cNvSpPr txBox="1"/>
          <p:nvPr/>
        </p:nvSpPr>
        <p:spPr>
          <a:xfrm>
            <a:off x="3282046" y="1832876"/>
            <a:ext cx="96749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BC353D10-610A-7C41-8B2F-85890274B9DB}"/>
              </a:ext>
            </a:extLst>
          </p:cNvPr>
          <p:cNvSpPr/>
          <p:nvPr/>
        </p:nvSpPr>
        <p:spPr>
          <a:xfrm rot="10630838">
            <a:off x="4809191" y="1842202"/>
            <a:ext cx="504121" cy="52240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CF14C7-7A81-8940-97A2-260579E02C40}"/>
              </a:ext>
            </a:extLst>
          </p:cNvPr>
          <p:cNvSpPr txBox="1"/>
          <p:nvPr/>
        </p:nvSpPr>
        <p:spPr>
          <a:xfrm>
            <a:off x="4954983" y="1957780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Relocate 21</a:t>
            </a:r>
          </a:p>
        </p:txBody>
      </p:sp>
      <p:sp>
        <p:nvSpPr>
          <p:cNvPr id="35" name="Curved Right Arrow 34">
            <a:extLst>
              <a:ext uri="{FF2B5EF4-FFF2-40B4-BE49-F238E27FC236}">
                <a16:creationId xmlns:a16="http://schemas.microsoft.com/office/drawing/2014/main" id="{65A9DD5E-C9C8-D542-8EEB-59AA0E14B74E}"/>
              </a:ext>
            </a:extLst>
          </p:cNvPr>
          <p:cNvSpPr/>
          <p:nvPr/>
        </p:nvSpPr>
        <p:spPr>
          <a:xfrm rot="10641487">
            <a:off x="4813322" y="2349092"/>
            <a:ext cx="504121" cy="1094845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85AD4-A629-724A-9D5C-78F048FCD835}"/>
              </a:ext>
            </a:extLst>
          </p:cNvPr>
          <p:cNvSpPr txBox="1"/>
          <p:nvPr/>
        </p:nvSpPr>
        <p:spPr>
          <a:xfrm>
            <a:off x="4903648" y="2731163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Relocate 32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ED050D-9F77-AF49-A8F8-3CC6A33CA739}"/>
              </a:ext>
            </a:extLst>
          </p:cNvPr>
          <p:cNvSpPr txBox="1"/>
          <p:nvPr/>
        </p:nvSpPr>
        <p:spPr>
          <a:xfrm>
            <a:off x="4243747" y="3281053"/>
            <a:ext cx="54715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7E8C0F-930E-814F-9061-60429E3058B3}"/>
              </a:ext>
            </a:extLst>
          </p:cNvPr>
          <p:cNvSpPr txBox="1"/>
          <p:nvPr/>
        </p:nvSpPr>
        <p:spPr>
          <a:xfrm>
            <a:off x="3295666" y="3289988"/>
            <a:ext cx="940252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4114E8-A825-1C4A-AC05-AD0EF8E62DF0}"/>
              </a:ext>
            </a:extLst>
          </p:cNvPr>
          <p:cNvSpPr txBox="1"/>
          <p:nvPr/>
        </p:nvSpPr>
        <p:spPr>
          <a:xfrm>
            <a:off x="3290276" y="2197853"/>
            <a:ext cx="95831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F5E755-EAB3-ED4F-B91F-125A654C328F}"/>
              </a:ext>
            </a:extLst>
          </p:cNvPr>
          <p:cNvSpPr txBox="1"/>
          <p:nvPr/>
        </p:nvSpPr>
        <p:spPr>
          <a:xfrm>
            <a:off x="2400291" y="3286204"/>
            <a:ext cx="88240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7ACCE0-6915-B742-A51C-752CC5FFBA65}"/>
              </a:ext>
            </a:extLst>
          </p:cNvPr>
          <p:cNvSpPr txBox="1"/>
          <p:nvPr/>
        </p:nvSpPr>
        <p:spPr>
          <a:xfrm>
            <a:off x="2406032" y="3281053"/>
            <a:ext cx="882401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7B4CEE-446B-8141-B389-94C929EF9F47}"/>
              </a:ext>
            </a:extLst>
          </p:cNvPr>
          <p:cNvSpPr txBox="1"/>
          <p:nvPr/>
        </p:nvSpPr>
        <p:spPr>
          <a:xfrm>
            <a:off x="3288433" y="3289988"/>
            <a:ext cx="940252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C59F98-B6C1-2845-8705-8576620B8E9D}"/>
              </a:ext>
            </a:extLst>
          </p:cNvPr>
          <p:cNvSpPr txBox="1"/>
          <p:nvPr/>
        </p:nvSpPr>
        <p:spPr>
          <a:xfrm>
            <a:off x="4243152" y="3289988"/>
            <a:ext cx="559226" cy="3693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018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00039 -0.0539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7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0013 -0.0539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00013 -0.054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0065 -0.1592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796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0.00104 -0.1601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00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00221 -0.1597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7" grpId="0" animBg="1"/>
      <p:bldP spid="20" grpId="0" animBg="1"/>
      <p:bldP spid="20" grpId="1" animBg="1"/>
      <p:bldP spid="22" grpId="0" animBg="1"/>
      <p:bldP spid="22" grpId="1" animBg="1"/>
      <p:bldP spid="25" grpId="0" animBg="1"/>
      <p:bldP spid="16" grpId="0" animBg="1"/>
      <p:bldP spid="27" grpId="0" animBg="1"/>
      <p:bldP spid="21" grpId="0" animBg="1"/>
      <p:bldP spid="21" grpId="1" animBg="1"/>
      <p:bldP spid="26" grpId="0" animBg="1"/>
      <p:bldP spid="23" grpId="0" animBg="1"/>
      <p:bldP spid="29" grpId="0" animBg="1"/>
      <p:bldP spid="30" grpId="0"/>
      <p:bldP spid="35" grpId="0" animBg="1"/>
      <p:bldP spid="36" grpId="0"/>
      <p:bldP spid="37" grpId="1" animBg="1"/>
      <p:bldP spid="37" grpId="2" animBg="1"/>
      <p:bldP spid="38" grpId="1" animBg="1"/>
      <p:bldP spid="38" grpId="2" animBg="1"/>
      <p:bldP spid="40" grpId="0" animBg="1"/>
      <p:bldP spid="18" grpId="0" animBg="1"/>
      <p:bldP spid="18" grpId="1" animBg="1"/>
      <p:bldP spid="13" grpId="0" animBg="1"/>
      <p:bldP spid="44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93F8-838B-0942-A821-7A09B550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ZEEK DICTIONARY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EF88-7368-5A41-B981-9BE0D2BAF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Resizing</a:t>
            </a:r>
          </a:p>
          <a:p>
            <a:pPr lvl="1"/>
            <a:r>
              <a:rPr lang="en-US" dirty="0">
                <a:hlinkClick r:id="rId2"/>
              </a:rPr>
              <a:t>https://jasonlue.github.io/algo/2019/09/03/clustered-hashing-incremental-resize.html</a:t>
            </a:r>
            <a:endParaRPr lang="en-US" dirty="0"/>
          </a:p>
          <a:p>
            <a:r>
              <a:rPr lang="en-US" dirty="0"/>
              <a:t>Modify on Iteration</a:t>
            </a:r>
          </a:p>
          <a:p>
            <a:pPr lvl="1"/>
            <a:r>
              <a:rPr lang="en-US" dirty="0">
                <a:hlinkClick r:id="rId3"/>
              </a:rPr>
              <a:t>https://jasonlue.github.io/algo/2019/09/10/clustered-hashing-modify-on-iteration.html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47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3D20-73C9-1E44-961D-C26BDB90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– chained vs clustered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B23EB-0792-5049-BE29-17E2D461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space can it save?</a:t>
            </a:r>
          </a:p>
          <a:p>
            <a:r>
              <a:rPr lang="en-US" dirty="0"/>
              <a:t>Will it sacrifice time for space?</a:t>
            </a:r>
          </a:p>
        </p:txBody>
      </p:sp>
    </p:spTree>
    <p:extLst>
      <p:ext uri="{BB962C8B-B14F-4D97-AF65-F5344CB8AC3E}">
        <p14:creationId xmlns:p14="http://schemas.microsoft.com/office/powerpoint/2010/main" val="162599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A6EC-668D-604B-A72C-FAFD3FED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442414"/>
            <a:ext cx="10460531" cy="959666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dictionary memory – TCP connections </a:t>
            </a:r>
            <a:r>
              <a:rPr lang="en-US" dirty="0" err="1"/>
              <a:t>dict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99CF1C-04F0-1741-9FE7-BDEC308F0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09208"/>
              </p:ext>
            </p:extLst>
          </p:nvPr>
        </p:nvGraphicFramePr>
        <p:xfrm>
          <a:off x="1141413" y="1714748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741">
                  <a:extLst>
                    <a:ext uri="{9D8B030D-6E8A-4147-A177-3AD203B41FA5}">
                      <a16:colId xmlns:a16="http://schemas.microsoft.com/office/drawing/2014/main" val="4161028877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443842547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22610674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4037762569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3582213943"/>
                    </a:ext>
                  </a:extLst>
                </a:gridCol>
                <a:gridCol w="797858">
                  <a:extLst>
                    <a:ext uri="{9D8B030D-6E8A-4147-A177-3AD203B41FA5}">
                      <a16:colId xmlns:a16="http://schemas.microsoft.com/office/drawing/2014/main" val="4119974983"/>
                    </a:ext>
                  </a:extLst>
                </a:gridCol>
                <a:gridCol w="932237">
                  <a:extLst>
                    <a:ext uri="{9D8B030D-6E8A-4147-A177-3AD203B41FA5}">
                      <a16:colId xmlns:a16="http://schemas.microsoft.com/office/drawing/2014/main" val="992406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19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Chained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(byte/key)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6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(bytes/key)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1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Faction of Memory(%)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0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2F8B424-A435-3141-B1C8-4FB36A14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370926"/>
            <a:ext cx="5943600" cy="30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F329-5406-8F49-85C6-6416BA5C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28964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by all dictionaries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B5ADA9-C499-E048-9560-20345D688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97212"/>
              </p:ext>
            </p:extLst>
          </p:nvPr>
        </p:nvGraphicFramePr>
        <p:xfrm>
          <a:off x="1287930" y="114748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294">
                  <a:extLst>
                    <a:ext uri="{9D8B030D-6E8A-4147-A177-3AD203B41FA5}">
                      <a16:colId xmlns:a16="http://schemas.microsoft.com/office/drawing/2014/main" val="3835015926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597397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27633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92333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</a:t>
                      </a:r>
                      <a:r>
                        <a:rPr lang="en-US" dirty="0" err="1"/>
                        <a:t>pcap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1M.pcap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Chained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7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27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Faction of Memory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9342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3A0F1A-E35C-C040-897E-92AD12D7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30" y="2739018"/>
            <a:ext cx="6532284" cy="3883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963DB-0FD1-7845-8EB3-F61733AEFDCA}"/>
              </a:ext>
            </a:extLst>
          </p:cNvPr>
          <p:cNvSpPr txBox="1"/>
          <p:nvPr/>
        </p:nvSpPr>
        <p:spPr>
          <a:xfrm>
            <a:off x="8175812" y="3074894"/>
            <a:ext cx="287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memory savings is big because most of the dictionaries are small (&lt;10)</a:t>
            </a:r>
          </a:p>
        </p:txBody>
      </p:sp>
    </p:spTree>
    <p:extLst>
      <p:ext uri="{BB962C8B-B14F-4D97-AF65-F5344CB8AC3E}">
        <p14:creationId xmlns:p14="http://schemas.microsoft.com/office/powerpoint/2010/main" val="2015418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673D-266C-E044-A1F8-5A0C584A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savings on overall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267FED-F5D0-3D41-825D-68F263393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443878"/>
              </p:ext>
            </p:extLst>
          </p:nvPr>
        </p:nvGraphicFramePr>
        <p:xfrm>
          <a:off x="1141413" y="2249488"/>
          <a:ext cx="9906000" cy="23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93553556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22023647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18548031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29912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malloc’d</a:t>
                      </a:r>
                      <a:r>
                        <a:rPr lang="en-US" dirty="0">
                          <a:effectLst/>
                        </a:rPr>
                        <a:t> memory (M)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61518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zeek</a:t>
                      </a:r>
                      <a:r>
                        <a:rPr lang="en-US" dirty="0">
                          <a:effectLst/>
                        </a:rPr>
                        <a:t> with chained </a:t>
                      </a:r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144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816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1,672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9503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clustered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135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749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1,499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70480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memory(M)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173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440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memory(%)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6.25%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8.21%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10.35%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04734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82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single dictionary by size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Perform similarly with mid-size (~1000) dictionaries</a:t>
            </a:r>
          </a:p>
          <a:p>
            <a:r>
              <a:rPr lang="en-US" dirty="0"/>
              <a:t>Clustered dictionary faster with small dictionaries (&lt;100), ~30% faster</a:t>
            </a:r>
          </a:p>
          <a:p>
            <a:pPr lvl="1"/>
            <a:r>
              <a:rPr lang="en-US" dirty="0"/>
              <a:t>Pointer indirection big part of </a:t>
            </a:r>
            <a:r>
              <a:rPr lang="en-US" dirty="0" err="1"/>
              <a:t>algo</a:t>
            </a:r>
            <a:r>
              <a:rPr lang="en-US" dirty="0"/>
              <a:t> time</a:t>
            </a:r>
          </a:p>
          <a:p>
            <a:r>
              <a:rPr lang="en-US" dirty="0"/>
              <a:t>Clustered dictionary faster with large dictionaries (&gt;10K), ~30% faster</a:t>
            </a:r>
          </a:p>
          <a:p>
            <a:pPr lvl="1"/>
            <a:r>
              <a:rPr lang="en-US" dirty="0"/>
              <a:t>Pointer indirection causes cache miss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AF8A7-9701-CC4C-B581-3546CC27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64" y="209708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4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success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  <a:p>
            <a:r>
              <a:rPr lang="en-US" dirty="0"/>
              <a:t>100K, clustered </a:t>
            </a:r>
            <a:r>
              <a:rPr lang="en-US" dirty="0" err="1"/>
              <a:t>dict</a:t>
            </a:r>
            <a:r>
              <a:rPr lang="en-US" dirty="0"/>
              <a:t> perform worse, because clustered </a:t>
            </a:r>
            <a:r>
              <a:rPr lang="en-US" dirty="0" err="1"/>
              <a:t>dict</a:t>
            </a:r>
            <a:r>
              <a:rPr lang="en-US" dirty="0"/>
              <a:t> is in transitory period of incremental resizing.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A96674-EECB-474A-8438-2A2DDDE9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873623"/>
            <a:ext cx="4584807" cy="34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CE2F-76B6-2446-9B84-2DA9E6D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1048-7E94-4249-9688-CCD546A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Reproduce Zeek dictionary memory efficiency issue quickly and consistently</a:t>
            </a:r>
          </a:p>
          <a:p>
            <a:r>
              <a:rPr lang="en-US" dirty="0"/>
              <a:t>Zeek dictionary stats under stress</a:t>
            </a:r>
          </a:p>
          <a:p>
            <a:r>
              <a:rPr lang="en-US" dirty="0"/>
              <a:t>New clustered hashing dictionary </a:t>
            </a:r>
          </a:p>
          <a:p>
            <a:r>
              <a:rPr lang="en-US" dirty="0"/>
              <a:t>Measurement &amp; Comparison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8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failed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  <a:p>
            <a:r>
              <a:rPr lang="en-US" dirty="0"/>
              <a:t>Usually faster than successful lookup</a:t>
            </a:r>
          </a:p>
          <a:p>
            <a:pPr lvl="1"/>
            <a:r>
              <a:rPr lang="en-US" dirty="0"/>
              <a:t>As it avoids key comparison most of time</a:t>
            </a:r>
          </a:p>
          <a:p>
            <a:pPr lvl="2"/>
            <a:r>
              <a:rPr lang="en-US" dirty="0"/>
              <a:t>Because buck comparison fails, or</a:t>
            </a:r>
          </a:p>
          <a:p>
            <a:pPr lvl="2"/>
            <a:r>
              <a:rPr lang="en-US" dirty="0"/>
              <a:t>Hash comparison fails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E055-09ED-E544-ABBA-5E2A8B5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1" y="1905000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remove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73624"/>
            <a:ext cx="4189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6B35F-C4EE-F14D-9804-A0D27AB6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41" y="1920688"/>
            <a:ext cx="5097931" cy="38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E2DF-5A34-F343-B0D9-6686F97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all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336F1-BF84-AF45-AF87-9F0C7673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measure</a:t>
            </a:r>
          </a:p>
          <a:p>
            <a:r>
              <a:rPr lang="en-US" dirty="0"/>
              <a:t>Since most dictionaries are small, it’s estimated that the speed is around speed of dictionary size between 1 and 10, that’s ~30%.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7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E2DF-5A34-F343-B0D9-6686F97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savings by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5C638E-B508-284E-BB15-2C1AE437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632044"/>
              </p:ext>
            </p:extLst>
          </p:nvPr>
        </p:nvGraphicFramePr>
        <p:xfrm>
          <a:off x="1141411" y="1846077"/>
          <a:ext cx="9906000" cy="23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44777094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15994527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76939849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48715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processing time (s)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88650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chained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.25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2.13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13.23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53951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clustered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.24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2.02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12.41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46795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time (s)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.11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.82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7569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time (%)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4.00%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5.16%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6.20%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48637441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4F1F6-F730-A544-820A-F99155278928}"/>
              </a:ext>
            </a:extLst>
          </p:cNvPr>
          <p:cNvSpPr txBox="1">
            <a:spLocks/>
          </p:cNvSpPr>
          <p:nvPr/>
        </p:nvSpPr>
        <p:spPr>
          <a:xfrm>
            <a:off x="1141411" y="4462785"/>
            <a:ext cx="9905999" cy="162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20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CB90-A00E-0C42-B8BE-A31F667A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D9CD-6EF0-854E-A704-AABFFFE6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Clustered Hashing dictionaries as a whole use 1/3 of memory, and perform 30% or more faster under stress.</a:t>
            </a:r>
          </a:p>
          <a:p>
            <a:r>
              <a:rPr lang="en-US" dirty="0"/>
              <a:t>Contributes to overall Zeek </a:t>
            </a:r>
            <a:r>
              <a:rPr lang="en-US" dirty="0" err="1"/>
              <a:t>appication</a:t>
            </a:r>
            <a:r>
              <a:rPr lang="en-US" dirty="0"/>
              <a:t> 6-10% memory savings and 4-6% speed boost under stress.</a:t>
            </a:r>
          </a:p>
        </p:txBody>
      </p:sp>
    </p:spTree>
    <p:extLst>
      <p:ext uri="{BB962C8B-B14F-4D97-AF65-F5344CB8AC3E}">
        <p14:creationId xmlns:p14="http://schemas.microsoft.com/office/powerpoint/2010/main" val="180690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722-2317-CF43-8106-9D316C68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33F7-0E62-5A4E-8DB2-7EDF58AAB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5770"/>
            <a:ext cx="9905999" cy="18769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Don’t have enough time to present details of clustered hashing</a:t>
            </a:r>
          </a:p>
          <a:p>
            <a:r>
              <a:rPr lang="en-US" dirty="0"/>
              <a:t>Details of the presentation and formal proof and detailed implementation in clustered hashing are presented in a series of posts at </a:t>
            </a:r>
            <a:r>
              <a:rPr lang="en-US" dirty="0">
                <a:hlinkClick r:id="rId2"/>
              </a:rPr>
              <a:t>jasonlue.github.io</a:t>
            </a:r>
            <a:endParaRPr lang="en-US" dirty="0"/>
          </a:p>
          <a:p>
            <a:r>
              <a:rPr lang="en-US" dirty="0"/>
              <a:t>Get the source code, measure it by yourself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ED1B0-41F9-674D-BC99-E344F05CC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32036"/>
              </p:ext>
            </p:extLst>
          </p:nvPr>
        </p:nvGraphicFramePr>
        <p:xfrm>
          <a:off x="1223708" y="3513773"/>
          <a:ext cx="9456484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8028">
                  <a:extLst>
                    <a:ext uri="{9D8B030D-6E8A-4147-A177-3AD203B41FA5}">
                      <a16:colId xmlns:a16="http://schemas.microsoft.com/office/drawing/2014/main" val="2110133739"/>
                    </a:ext>
                  </a:extLst>
                </a:gridCol>
                <a:gridCol w="3648456">
                  <a:extLst>
                    <a:ext uri="{9D8B030D-6E8A-4147-A177-3AD203B41FA5}">
                      <a16:colId xmlns:a16="http://schemas.microsoft.com/office/drawing/2014/main" val="3640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18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Tools and scripts required for the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zeek.test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7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Zeek with clustered hashing 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</a:t>
                      </a:r>
                      <a:r>
                        <a:rPr lang="en-US" dirty="0"/>
                        <a:t>, </a:t>
                      </a:r>
                    </a:p>
                    <a:p>
                      <a:r>
                        <a:rPr lang="en-US" dirty="0"/>
                        <a:t>branch: topic/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open_dict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5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Zeek with clustered hashing dictionary and dictionary 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</a:t>
                      </a:r>
                      <a:r>
                        <a:rPr lang="en-US" dirty="0"/>
                        <a:t>, </a:t>
                      </a:r>
                    </a:p>
                    <a:p>
                      <a:r>
                        <a:rPr lang="en-US" dirty="0"/>
                        <a:t>Branch: topic/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dict_stats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2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Pcap</a:t>
                      </a:r>
                      <a:r>
                        <a:rPr lang="en-US" dirty="0"/>
                        <a:t> splitter </a:t>
                      </a:r>
                      <a:r>
                        <a:rPr lang="en-US" dirty="0" err="1"/>
                        <a:t>golang</a:t>
                      </a:r>
                      <a:r>
                        <a:rPr lang="en-US" dirty="0"/>
                        <a:t>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57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68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FA79-CA57-A14F-AEE2-C16A4780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</a:t>
            </a:r>
            <a:r>
              <a:rPr lang="en-US" dirty="0" err="1"/>
              <a:t>zeek</a:t>
            </a:r>
            <a:r>
              <a:rPr lang="en-US" dirty="0"/>
              <a:t> memory efficiency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423B-8B9E-C340-9BD6-7ED2A9A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Zeek grows in memory over time in production.</a:t>
            </a:r>
          </a:p>
          <a:p>
            <a:pPr lvl="1"/>
            <a:r>
              <a:rPr lang="en-US" dirty="0"/>
              <a:t>Grows faster when SMB packets is abundant</a:t>
            </a:r>
          </a:p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Reproduce it quickly</a:t>
            </a:r>
          </a:p>
          <a:p>
            <a:pPr lvl="1"/>
            <a:r>
              <a:rPr lang="en-US" dirty="0"/>
              <a:t>Reproduce it consistently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C9E2-3AED-4548-9318-8A064D4C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</a:t>
            </a:r>
            <a:r>
              <a:rPr lang="en-US" dirty="0" err="1"/>
              <a:t>smbtorture.cap</a:t>
            </a:r>
            <a:r>
              <a:rPr lang="en-US" dirty="0"/>
              <a:t> directly to </a:t>
            </a:r>
            <a:r>
              <a:rPr lang="en-US" dirty="0" err="1"/>
              <a:t>zeek</a:t>
            </a:r>
            <a:endParaRPr lang="en-US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5FCBB0-9071-734D-856A-64BAAF729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748" y="3400028"/>
            <a:ext cx="3886200" cy="166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59228-4F0C-494F-8515-6D67693C7120}"/>
              </a:ext>
            </a:extLst>
          </p:cNvPr>
          <p:cNvSpPr txBox="1"/>
          <p:nvPr/>
        </p:nvSpPr>
        <p:spPr>
          <a:xfrm>
            <a:off x="1828800" y="2194560"/>
            <a:ext cx="7550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Grab </a:t>
            </a:r>
            <a:r>
              <a:rPr lang="en-US" sz="2400" dirty="0" err="1"/>
              <a:t>smbtorture.cap</a:t>
            </a:r>
            <a:r>
              <a:rPr lang="en-US" sz="2400" dirty="0"/>
              <a:t> from </a:t>
            </a:r>
            <a:r>
              <a:rPr lang="en-US" sz="2400" dirty="0" err="1"/>
              <a:t>wireshark</a:t>
            </a:r>
            <a:r>
              <a:rPr lang="en-US" sz="2400" dirty="0"/>
              <a:t> sample </a:t>
            </a:r>
            <a:r>
              <a:rPr lang="en-US" sz="2400" dirty="0" err="1"/>
              <a:t>pcaps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Feed </a:t>
            </a:r>
            <a:r>
              <a:rPr lang="en-US" sz="2400" dirty="0" err="1"/>
              <a:t>smbtorture.cap</a:t>
            </a:r>
            <a:r>
              <a:rPr lang="en-US" sz="2400" dirty="0"/>
              <a:t> directly to </a:t>
            </a:r>
            <a:r>
              <a:rPr lang="en-US" sz="2400" dirty="0" err="1"/>
              <a:t>zeek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68D5C-BB07-5C40-92A3-45531EC3F391}"/>
              </a:ext>
            </a:extLst>
          </p:cNvPr>
          <p:cNvSpPr txBox="1"/>
          <p:nvPr/>
        </p:nvSpPr>
        <p:spPr>
          <a:xfrm>
            <a:off x="2007326" y="5161200"/>
            <a:ext cx="7550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Failed to reproduce the memory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lack some intensity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1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19C1-C3EB-BF48-83C2-DBC3AC25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9579"/>
            <a:ext cx="9905998" cy="1034436"/>
          </a:xfrm>
        </p:spPr>
        <p:txBody>
          <a:bodyPr/>
          <a:lstStyle/>
          <a:p>
            <a:r>
              <a:rPr lang="en-US" dirty="0"/>
              <a:t>Add some intensity by </a:t>
            </a:r>
            <a:r>
              <a:rPr lang="en-US" dirty="0" err="1"/>
              <a:t>repeat@speed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846EC-4CCE-EB4B-933C-ED577038C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265" y="1354015"/>
            <a:ext cx="11183243" cy="122087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BCB1D5-6536-AC44-B251-B4031BC648E5}"/>
              </a:ext>
            </a:extLst>
          </p:cNvPr>
          <p:cNvSpPr txBox="1">
            <a:spLocks/>
          </p:cNvSpPr>
          <p:nvPr/>
        </p:nvSpPr>
        <p:spPr>
          <a:xfrm>
            <a:off x="945805" y="2685424"/>
            <a:ext cx="9905998" cy="923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Tcpreplay</a:t>
            </a:r>
            <a:r>
              <a:rPr lang="en-US" dirty="0"/>
              <a:t>: The tool to repeat packets serially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56A27-07A3-E34A-85A0-930BE667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2" y="3609329"/>
            <a:ext cx="11294427" cy="1052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FCFF4-FC84-004D-BFC6-618AACC5BF96}"/>
              </a:ext>
            </a:extLst>
          </p:cNvPr>
          <p:cNvSpPr txBox="1"/>
          <p:nvPr/>
        </p:nvSpPr>
        <p:spPr>
          <a:xfrm>
            <a:off x="1143001" y="4968761"/>
            <a:ext cx="5998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Failed to reproduce memory issue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Intensity not enough</a:t>
            </a:r>
          </a:p>
        </p:txBody>
      </p:sp>
    </p:spTree>
    <p:extLst>
      <p:ext uri="{BB962C8B-B14F-4D97-AF65-F5344CB8AC3E}">
        <p14:creationId xmlns:p14="http://schemas.microsoft.com/office/powerpoint/2010/main" val="354100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2A45-6E8F-AC45-80FA-7B26B55C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intensity EVEN MORE - repeat in parallel</a:t>
            </a:r>
            <a:br>
              <a:rPr lang="en-US" dirty="0"/>
            </a:br>
            <a:r>
              <a:rPr lang="en-US" dirty="0"/>
              <a:t>- highly mixed packets with randomized </a:t>
            </a:r>
            <a:r>
              <a:rPr lang="en-US" dirty="0" err="1"/>
              <a:t>ip</a:t>
            </a:r>
            <a:r>
              <a:rPr lang="en-US" dirty="0"/>
              <a:t> pairs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03D7134-B6B6-EF4C-AACA-137219DD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0207" y="2249488"/>
            <a:ext cx="4868411" cy="3541712"/>
          </a:xfrm>
        </p:spPr>
      </p:pic>
    </p:spTree>
    <p:extLst>
      <p:ext uri="{BB962C8B-B14F-4D97-AF65-F5344CB8AC3E}">
        <p14:creationId xmlns:p14="http://schemas.microsoft.com/office/powerpoint/2010/main" val="401387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1093-7CEE-9F45-9CF1-4A424F82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1859"/>
          </a:xfrm>
        </p:spPr>
        <p:txBody>
          <a:bodyPr/>
          <a:lstStyle/>
          <a:p>
            <a:r>
              <a:rPr lang="en-US" dirty="0"/>
              <a:t>T-rex: The tool to repeat in parallel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920D77F0-BC20-884C-9063-6779D8BDD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023" y="1484558"/>
            <a:ext cx="7111458" cy="35417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9DE171-4978-D64D-BD67-D7D81E714A6F}"/>
              </a:ext>
            </a:extLst>
          </p:cNvPr>
          <p:cNvSpPr txBox="1"/>
          <p:nvPr/>
        </p:nvSpPr>
        <p:spPr>
          <a:xfrm>
            <a:off x="1466023" y="5292145"/>
            <a:ext cx="723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T-Rex only accepts </a:t>
            </a:r>
            <a:r>
              <a:rPr lang="en-US" sz="2400" dirty="0" err="1"/>
              <a:t>pcaps</a:t>
            </a:r>
            <a:r>
              <a:rPr lang="en-US" sz="2400" dirty="0"/>
              <a:t> from the same 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Same session = same IP/Port pair.</a:t>
            </a:r>
          </a:p>
        </p:txBody>
      </p:sp>
    </p:spTree>
    <p:extLst>
      <p:ext uri="{BB962C8B-B14F-4D97-AF65-F5344CB8AC3E}">
        <p14:creationId xmlns:p14="http://schemas.microsoft.com/office/powerpoint/2010/main" val="270895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8978A0-87F7-414F-A5BF-FAFCB86A4C08}"/>
              </a:ext>
            </a:extLst>
          </p:cNvPr>
          <p:cNvSpPr txBox="1">
            <a:spLocks/>
          </p:cNvSpPr>
          <p:nvPr/>
        </p:nvSpPr>
        <p:spPr>
          <a:xfrm>
            <a:off x="1141412" y="1345656"/>
            <a:ext cx="9905999" cy="94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Pcap_splitter</a:t>
            </a:r>
            <a:r>
              <a:rPr lang="en-US" dirty="0"/>
              <a:t> to split source </a:t>
            </a:r>
            <a:r>
              <a:rPr lang="en-US" dirty="0" err="1"/>
              <a:t>pcap</a:t>
            </a:r>
            <a:r>
              <a:rPr lang="en-US" dirty="0"/>
              <a:t> into a series of </a:t>
            </a:r>
            <a:r>
              <a:rPr lang="en-US" dirty="0" err="1"/>
              <a:t>pcaps</a:t>
            </a:r>
            <a:r>
              <a:rPr lang="en-US" dirty="0"/>
              <a:t> </a:t>
            </a:r>
          </a:p>
          <a:p>
            <a:r>
              <a:rPr lang="en-US" dirty="0"/>
              <a:t>Each </a:t>
            </a:r>
            <a:r>
              <a:rPr lang="en-US" dirty="0" err="1"/>
              <a:t>pcap</a:t>
            </a:r>
            <a:r>
              <a:rPr lang="en-US" dirty="0"/>
              <a:t> belong to the same session.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ABDAAA-2CB8-694F-A6D4-F21AD10D6C7E}"/>
              </a:ext>
            </a:extLst>
          </p:cNvPr>
          <p:cNvSpPr txBox="1">
            <a:spLocks/>
          </p:cNvSpPr>
          <p:nvPr/>
        </p:nvSpPr>
        <p:spPr>
          <a:xfrm>
            <a:off x="1035905" y="1883171"/>
            <a:ext cx="9905998" cy="87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C4F278-CB8F-AE42-8C10-A1FA8EF8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386"/>
            <a:ext cx="9905998" cy="902198"/>
          </a:xfrm>
        </p:spPr>
        <p:txBody>
          <a:bodyPr>
            <a:normAutofit fontScale="90000"/>
          </a:bodyPr>
          <a:lstStyle/>
          <a:p>
            <a:r>
              <a:rPr lang="en-US" dirty="0"/>
              <a:t>THE FIX: PCAP_SPLITTER</a:t>
            </a:r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close up of a map&#10;&#10;Description automatically generated">
            <a:extLst>
              <a:ext uri="{FF2B5EF4-FFF2-40B4-BE49-F238E27FC236}">
                <a16:creationId xmlns:a16="http://schemas.microsoft.com/office/drawing/2014/main" id="{223EE3FA-211E-BF43-B806-E1880D32A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097" y="2513257"/>
            <a:ext cx="8223500" cy="3541712"/>
          </a:xfrm>
        </p:spPr>
      </p:pic>
    </p:spTree>
    <p:extLst>
      <p:ext uri="{BB962C8B-B14F-4D97-AF65-F5344CB8AC3E}">
        <p14:creationId xmlns:p14="http://schemas.microsoft.com/office/powerpoint/2010/main" val="28381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14403</TotalTime>
  <Words>2054</Words>
  <Application>Microsoft Macintosh PowerPoint</Application>
  <PresentationFormat>Widescreen</PresentationFormat>
  <Paragraphs>668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Zeek dictionary performance improvement</vt:lpstr>
      <vt:lpstr>bio</vt:lpstr>
      <vt:lpstr>agenda</vt:lpstr>
      <vt:lpstr>reproduce zeek memory efficiency issue</vt:lpstr>
      <vt:lpstr>Feed smbtorture.cap directly to zeek</vt:lpstr>
      <vt:lpstr>Add some intensity by repeat@speed</vt:lpstr>
      <vt:lpstr>increase intensity EVEN MORE - repeat in parallel - highly mixed packets with randomized ip pairs</vt:lpstr>
      <vt:lpstr>T-rex: The tool to repeat in parallel</vt:lpstr>
      <vt:lpstr>THE FIX: PCAP_SPLITTER </vt:lpstr>
      <vt:lpstr>Remove asynchronicity</vt:lpstr>
      <vt:lpstr>Reproduce zeek dictionary MEMORY efficiency issue</vt:lpstr>
      <vt:lpstr>Zeek dictionary</vt:lpstr>
      <vt:lpstr>Zeek dictionary Memory stats</vt:lpstr>
      <vt:lpstr>Sizes of dictionaries</vt:lpstr>
      <vt:lpstr># of Dictionary of different sizes</vt:lpstr>
      <vt:lpstr>ZEEK DICTIONARY: Chained Hashing Variation</vt:lpstr>
      <vt:lpstr>CLUSTERED Hashing</vt:lpstr>
      <vt:lpstr>Fold chain into table</vt:lpstr>
      <vt:lpstr>Clustered hashing structure &amp; properties</vt:lpstr>
      <vt:lpstr>Clustered hashing - lookup</vt:lpstr>
      <vt:lpstr>Clustered hashing – insert(key)</vt:lpstr>
      <vt:lpstr>Clustered hashing – remove(key)</vt:lpstr>
      <vt:lpstr>More ZEEK DICTIONARY Requirements</vt:lpstr>
      <vt:lpstr>Measurements – chained vs clustered</vt:lpstr>
      <vt:lpstr>Single dictionary memory – TCP connections dict</vt:lpstr>
      <vt:lpstr>Memory by all dictionaries</vt:lpstr>
      <vt:lpstr>Memory savings on overall application</vt:lpstr>
      <vt:lpstr>Time of single dictionary by size - insert</vt:lpstr>
      <vt:lpstr>Time by single dictionary  - success lookup</vt:lpstr>
      <vt:lpstr>Time by single dictionary  - failed lookup</vt:lpstr>
      <vt:lpstr>Time by single dictionary  - remove</vt:lpstr>
      <vt:lpstr>Time by all dictionaries</vt:lpstr>
      <vt:lpstr>Time savings by application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Lu</dc:creator>
  <cp:lastModifiedBy>Jason Lu</cp:lastModifiedBy>
  <cp:revision>186</cp:revision>
  <dcterms:created xsi:type="dcterms:W3CDTF">2019-09-21T21:24:39Z</dcterms:created>
  <dcterms:modified xsi:type="dcterms:W3CDTF">2019-10-07T09:58:39Z</dcterms:modified>
</cp:coreProperties>
</file>